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94" r:id="rId4"/>
    <p:sldId id="295" r:id="rId5"/>
    <p:sldId id="296" r:id="rId6"/>
    <p:sldId id="297" r:id="rId7"/>
    <p:sldId id="298" r:id="rId8"/>
    <p:sldId id="299" r:id="rId9"/>
    <p:sldId id="300" r:id="rId10"/>
    <p:sldId id="301" r:id="rId11"/>
    <p:sldId id="302" r:id="rId12"/>
    <p:sldId id="303" r:id="rId13"/>
    <p:sldId id="304" r:id="rId14"/>
    <p:sldId id="305" r:id="rId15"/>
    <p:sldId id="306" r:id="rId16"/>
    <p:sldId id="307" r:id="rId17"/>
    <p:sldId id="308" r:id="rId18"/>
    <p:sldId id="309" r:id="rId19"/>
    <p:sldId id="310" r:id="rId20"/>
    <p:sldId id="311" r:id="rId21"/>
    <p:sldId id="263" r:id="rId2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微软雅黑"/>
      </a:defRPr>
    </a:lvl1pPr>
    <a:lvl2pPr marL="457200" algn="l" rtl="0" fontAlgn="base">
      <a:spcBef>
        <a:spcPct val="0"/>
      </a:spcBef>
      <a:spcAft>
        <a:spcPct val="0"/>
      </a:spcAft>
      <a:defRPr kern="1200">
        <a:solidFill>
          <a:schemeClr val="tx1"/>
        </a:solidFill>
        <a:latin typeface="Arial" charset="0"/>
        <a:ea typeface="宋体" charset="-122"/>
        <a:cs typeface="微软雅黑"/>
      </a:defRPr>
    </a:lvl2pPr>
    <a:lvl3pPr marL="914400" algn="l" rtl="0" fontAlgn="base">
      <a:spcBef>
        <a:spcPct val="0"/>
      </a:spcBef>
      <a:spcAft>
        <a:spcPct val="0"/>
      </a:spcAft>
      <a:defRPr kern="1200">
        <a:solidFill>
          <a:schemeClr val="tx1"/>
        </a:solidFill>
        <a:latin typeface="Arial" charset="0"/>
        <a:ea typeface="宋体" charset="-122"/>
        <a:cs typeface="微软雅黑"/>
      </a:defRPr>
    </a:lvl3pPr>
    <a:lvl4pPr marL="1371600" algn="l" rtl="0" fontAlgn="base">
      <a:spcBef>
        <a:spcPct val="0"/>
      </a:spcBef>
      <a:spcAft>
        <a:spcPct val="0"/>
      </a:spcAft>
      <a:defRPr kern="1200">
        <a:solidFill>
          <a:schemeClr val="tx1"/>
        </a:solidFill>
        <a:latin typeface="Arial" charset="0"/>
        <a:ea typeface="宋体" charset="-122"/>
        <a:cs typeface="微软雅黑"/>
      </a:defRPr>
    </a:lvl4pPr>
    <a:lvl5pPr marL="1828800" algn="l" rtl="0" fontAlgn="base">
      <a:spcBef>
        <a:spcPct val="0"/>
      </a:spcBef>
      <a:spcAft>
        <a:spcPct val="0"/>
      </a:spcAft>
      <a:defRPr kern="1200">
        <a:solidFill>
          <a:schemeClr val="tx1"/>
        </a:solidFill>
        <a:latin typeface="Arial" charset="0"/>
        <a:ea typeface="宋体" charset="-122"/>
        <a:cs typeface="微软雅黑"/>
      </a:defRPr>
    </a:lvl5pPr>
    <a:lvl6pPr marL="2286000" algn="l" defTabSz="914400" rtl="0" eaLnBrk="1" latinLnBrk="0" hangingPunct="1">
      <a:defRPr kern="1200">
        <a:solidFill>
          <a:schemeClr val="tx1"/>
        </a:solidFill>
        <a:latin typeface="Arial" charset="0"/>
        <a:ea typeface="宋体" charset="-122"/>
        <a:cs typeface="微软雅黑"/>
      </a:defRPr>
    </a:lvl6pPr>
    <a:lvl7pPr marL="2743200" algn="l" defTabSz="914400" rtl="0" eaLnBrk="1" latinLnBrk="0" hangingPunct="1">
      <a:defRPr kern="1200">
        <a:solidFill>
          <a:schemeClr val="tx1"/>
        </a:solidFill>
        <a:latin typeface="Arial" charset="0"/>
        <a:ea typeface="宋体" charset="-122"/>
        <a:cs typeface="微软雅黑"/>
      </a:defRPr>
    </a:lvl7pPr>
    <a:lvl8pPr marL="3200400" algn="l" defTabSz="914400" rtl="0" eaLnBrk="1" latinLnBrk="0" hangingPunct="1">
      <a:defRPr kern="1200">
        <a:solidFill>
          <a:schemeClr val="tx1"/>
        </a:solidFill>
        <a:latin typeface="Arial" charset="0"/>
        <a:ea typeface="宋体" charset="-122"/>
        <a:cs typeface="微软雅黑"/>
      </a:defRPr>
    </a:lvl8pPr>
    <a:lvl9pPr marL="3657600" algn="l" defTabSz="914400" rtl="0" eaLnBrk="1" latinLnBrk="0" hangingPunct="1">
      <a:defRPr kern="1200">
        <a:solidFill>
          <a:schemeClr val="tx1"/>
        </a:solidFill>
        <a:latin typeface="Arial" charset="0"/>
        <a:ea typeface="宋体" charset="-122"/>
        <a:cs typeface="微软雅黑"/>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DAC8"/>
    <a:srgbClr val="F3AA3F"/>
    <a:srgbClr val="B57F2E"/>
    <a:srgbClr val="6C0000"/>
    <a:srgbClr val="000000"/>
    <a:srgbClr val="D8BC9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36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srcRect/>
          <a:stretch>
            <a:fillRect/>
          </a:stretch>
        </p:blipFill>
        <p:spPr bwMode="auto">
          <a:xfrm>
            <a:off x="0" y="0"/>
            <a:ext cx="9144000" cy="5486400"/>
          </a:xfrm>
          <a:prstGeom prst="rect">
            <a:avLst/>
          </a:prstGeom>
          <a:noFill/>
          <a:ln w="9525">
            <a:noFill/>
            <a:miter lim="800000"/>
            <a:headEnd/>
            <a:tailEnd/>
          </a:ln>
        </p:spPr>
      </p:pic>
      <p:sp>
        <p:nvSpPr>
          <p:cNvPr id="5" name="矩形 7"/>
          <p:cNvSpPr/>
          <p:nvPr userDrawn="1"/>
        </p:nvSpPr>
        <p:spPr>
          <a:xfrm>
            <a:off x="0" y="5157788"/>
            <a:ext cx="9144000" cy="1700212"/>
          </a:xfrm>
          <a:prstGeom prst="rect">
            <a:avLst/>
          </a:prstGeom>
          <a:gradFill flip="none" rotWithShape="1">
            <a:gsLst>
              <a:gs pos="0">
                <a:schemeClr val="bg1">
                  <a:alpha val="23000"/>
                </a:schemeClr>
              </a:gs>
              <a:gs pos="100000">
                <a:srgbClr val="D8BC9C">
                  <a:alpha val="64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6" name="日期占位符 3"/>
          <p:cNvSpPr>
            <a:spLocks noGrp="1"/>
          </p:cNvSpPr>
          <p:nvPr>
            <p:ph type="dt" sz="half" idx="10"/>
          </p:nvPr>
        </p:nvSpPr>
        <p:spPr/>
        <p:txBody>
          <a:bodyPr/>
          <a:lstStyle>
            <a:lvl1pPr>
              <a:defRPr/>
            </a:lvl1pPr>
          </a:lstStyle>
          <a:p>
            <a:pPr>
              <a:defRPr/>
            </a:pPr>
            <a:fld id="{12708C7C-C27C-45A7-BAE2-BCD3E60E5836}" type="datetimeFigureOut">
              <a:rPr lang="zh-CN" altLang="en-US"/>
              <a:pPr>
                <a:defRPr/>
              </a:pPr>
              <a:t>2014-2-27</a:t>
            </a:fld>
            <a:endParaRPr lang="zh-CN" altLang="en-US"/>
          </a:p>
        </p:txBody>
      </p:sp>
      <p:sp>
        <p:nvSpPr>
          <p:cNvPr id="7" name="页脚占位符 4"/>
          <p:cNvSpPr>
            <a:spLocks noGrp="1"/>
          </p:cNvSpPr>
          <p:nvPr>
            <p:ph type="ftr" sz="quarter" idx="11"/>
          </p:nvPr>
        </p:nvSpPr>
        <p:spPr/>
        <p:txBody>
          <a:bodyPr/>
          <a:lstStyle>
            <a:lvl1pPr>
              <a:defRPr/>
            </a:lvl1pPr>
          </a:lstStyle>
          <a:p>
            <a:pPr>
              <a:defRPr/>
            </a:pPr>
            <a:endParaRPr lang="zh-CN" altLang="en-US"/>
          </a:p>
        </p:txBody>
      </p:sp>
      <p:sp>
        <p:nvSpPr>
          <p:cNvPr id="8" name="灯片编号占位符 5"/>
          <p:cNvSpPr>
            <a:spLocks noGrp="1"/>
          </p:cNvSpPr>
          <p:nvPr>
            <p:ph type="sldNum" sz="quarter" idx="12"/>
          </p:nvPr>
        </p:nvSpPr>
        <p:spPr/>
        <p:txBody>
          <a:bodyPr/>
          <a:lstStyle>
            <a:lvl1pPr>
              <a:defRPr/>
            </a:lvl1pPr>
          </a:lstStyle>
          <a:p>
            <a:pPr>
              <a:defRPr/>
            </a:pPr>
            <a:fld id="{BADD3BB0-7E4E-4089-AAFD-7CD60D0F185F}"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6A9D795-628C-4536-B1E6-52C0A8CC8E26}" type="datetimeFigureOut">
              <a:rPr lang="zh-CN" altLang="en-US"/>
              <a:pPr>
                <a:defRPr/>
              </a:pPr>
              <a:t>2014-2-27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453599F-DCF8-4483-A3E6-9CF332290930}"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DBCD885-FC69-4203-B3FF-BE1B1F797FD5}" type="datetimeFigureOut">
              <a:rPr lang="zh-CN" altLang="en-US"/>
              <a:pPr>
                <a:defRPr/>
              </a:pPr>
              <a:t>2014-2-27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AA58854-3764-4512-947C-5F2EF7FE5DFA}"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矩形 6"/>
          <p:cNvSpPr/>
          <p:nvPr userDrawn="1"/>
        </p:nvSpPr>
        <p:spPr>
          <a:xfrm>
            <a:off x="0" y="0"/>
            <a:ext cx="9144000" cy="6858001"/>
          </a:xfrm>
          <a:prstGeom prst="rect">
            <a:avLst/>
          </a:prstGeom>
          <a:gradFill flip="none" rotWithShape="1">
            <a:gsLst>
              <a:gs pos="0">
                <a:schemeClr val="bg1">
                  <a:alpha val="23000"/>
                </a:schemeClr>
              </a:gs>
              <a:gs pos="100000">
                <a:srgbClr val="D8BC9C">
                  <a:alpha val="64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5" name="Picture 3"/>
          <p:cNvPicPr>
            <a:picLocks noChangeAspect="1" noChangeArrowheads="1"/>
          </p:cNvPicPr>
          <p:nvPr userDrawn="1"/>
        </p:nvPicPr>
        <p:blipFill>
          <a:blip r:embed="rId2"/>
          <a:srcRect/>
          <a:stretch>
            <a:fillRect/>
          </a:stretch>
        </p:blipFill>
        <p:spPr bwMode="auto">
          <a:xfrm>
            <a:off x="0" y="815975"/>
            <a:ext cx="9144000" cy="247650"/>
          </a:xfrm>
          <a:prstGeom prst="rect">
            <a:avLst/>
          </a:prstGeom>
          <a:noFill/>
          <a:ln w="9525">
            <a:noFill/>
            <a:miter lim="800000"/>
            <a:headEnd/>
            <a:tailEnd/>
          </a:ln>
        </p:spPr>
      </p:pic>
      <p:pic>
        <p:nvPicPr>
          <p:cNvPr id="6" name="Picture 2"/>
          <p:cNvPicPr>
            <a:picLocks noChangeAspect="1" noChangeArrowheads="1"/>
          </p:cNvPicPr>
          <p:nvPr userDrawn="1"/>
        </p:nvPicPr>
        <p:blipFill>
          <a:blip r:embed="rId3">
            <a:lum bright="70000" contrast="-70000"/>
          </a:blip>
          <a:srcRect/>
          <a:stretch>
            <a:fillRect/>
          </a:stretch>
        </p:blipFill>
        <p:spPr bwMode="auto">
          <a:xfrm>
            <a:off x="39688" y="93663"/>
            <a:ext cx="2228850" cy="1223962"/>
          </a:xfrm>
          <a:prstGeom prst="rect">
            <a:avLst/>
          </a:prstGeom>
          <a:noFill/>
          <a:ln w="9525">
            <a:noFill/>
            <a:miter lim="800000"/>
            <a:headEnd/>
            <a:tailEnd/>
          </a:ln>
        </p:spPr>
      </p:pic>
      <p:sp>
        <p:nvSpPr>
          <p:cNvPr id="3" name="内容占位符 2"/>
          <p:cNvSpPr>
            <a:spLocks noGrp="1"/>
          </p:cNvSpPr>
          <p:nvPr>
            <p:ph idx="1"/>
          </p:nvPr>
        </p:nvSpPr>
        <p:spPr>
          <a:xfrm>
            <a:off x="457200" y="1340768"/>
            <a:ext cx="8229600" cy="4785395"/>
          </a:xfrm>
        </p:spPr>
        <p:txBody>
          <a:bodyPr>
            <a:normAutofit/>
          </a:bodyPr>
          <a:lstStyle>
            <a:lvl1pPr>
              <a:defRPr sz="2000"/>
            </a:lvl1pPr>
            <a:lvl2pPr>
              <a:defRPr sz="1800"/>
            </a:lvl2pPr>
            <a:lvl3pPr>
              <a:defRPr sz="1600"/>
            </a:lvl3pPr>
            <a:lvl4pPr>
              <a:defRPr sz="1400"/>
            </a:lvl4pPr>
            <a:lvl5pPr>
              <a:defRPr sz="14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2" name="标题 1"/>
          <p:cNvSpPr>
            <a:spLocks noGrp="1"/>
          </p:cNvSpPr>
          <p:nvPr>
            <p:ph type="title"/>
          </p:nvPr>
        </p:nvSpPr>
        <p:spPr>
          <a:xfrm>
            <a:off x="457200" y="274638"/>
            <a:ext cx="8229600" cy="541716"/>
          </a:xfrm>
        </p:spPr>
        <p:txBody>
          <a:bodyPr>
            <a:noAutofit/>
          </a:bodyPr>
          <a:lstStyle>
            <a:lvl1pPr algn="l">
              <a:defRPr sz="3200" b="1"/>
            </a:lvl1pPr>
          </a:lstStyle>
          <a:p>
            <a:r>
              <a:rPr lang="zh-CN" altLang="en-US" dirty="0" smtClean="0"/>
              <a:t>单击此处编辑母版标题样式</a:t>
            </a:r>
            <a:endParaRPr lang="zh-CN" altLang="en-US" dirty="0"/>
          </a:p>
        </p:txBody>
      </p:sp>
      <p:sp>
        <p:nvSpPr>
          <p:cNvPr id="7" name="日期占位符 3"/>
          <p:cNvSpPr>
            <a:spLocks noGrp="1"/>
          </p:cNvSpPr>
          <p:nvPr>
            <p:ph type="dt" sz="half" idx="10"/>
          </p:nvPr>
        </p:nvSpPr>
        <p:spPr/>
        <p:txBody>
          <a:bodyPr/>
          <a:lstStyle>
            <a:lvl1pPr>
              <a:defRPr/>
            </a:lvl1pPr>
          </a:lstStyle>
          <a:p>
            <a:pPr>
              <a:defRPr/>
            </a:pPr>
            <a:fld id="{25A00C37-7839-4952-B7EA-E9678A4C6C57}" type="datetimeFigureOut">
              <a:rPr lang="zh-CN" altLang="en-US"/>
              <a:pPr>
                <a:defRPr/>
              </a:pPr>
              <a:t>2014-2-27</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42812EA9-DB03-4F9D-B15B-BB04FA2EA723}"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F6DAB1DA-8112-427A-8AD8-FC12C112CB3A}" type="datetimeFigureOut">
              <a:rPr lang="zh-CN" altLang="en-US"/>
              <a:pPr>
                <a:defRPr/>
              </a:pPr>
              <a:t>2014-2-27</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966F32E-D2CB-4526-8853-2E2F775B97DB}"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F6A38F66-2490-4F8D-AA12-89CBF11E48A4}" type="datetimeFigureOut">
              <a:rPr lang="zh-CN" altLang="en-US"/>
              <a:pPr>
                <a:defRPr/>
              </a:pPr>
              <a:t>2014-2-27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66674964-9F34-459D-B650-E6A69D19B2EF}"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2943CDB7-A94C-4E6D-9BD9-06E0DFAED5B1}" type="datetimeFigureOut">
              <a:rPr lang="zh-CN" altLang="en-US"/>
              <a:pPr>
                <a:defRPr/>
              </a:pPr>
              <a:t>2014-2-27</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6B3A887B-77A1-42BD-85E8-C5F48AA8047C}"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905CAC86-E736-4FE2-A77B-54C44AFA82E9}" type="datetimeFigureOut">
              <a:rPr lang="zh-CN" altLang="en-US"/>
              <a:pPr>
                <a:defRPr/>
              </a:pPr>
              <a:t>2014-2-27</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F21EE704-2EC2-40D1-A733-8DB2817D902F}"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DBD45337-4305-4806-96CF-72851720FEBE}" type="datetimeFigureOut">
              <a:rPr lang="zh-CN" altLang="en-US"/>
              <a:pPr>
                <a:defRPr/>
              </a:pPr>
              <a:t>2014-2-27</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148E6167-1ECC-4F6E-ACC2-4648D02694B8}"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CBE30F3C-5A81-4912-8A84-F672283D64CE}" type="datetimeFigureOut">
              <a:rPr lang="zh-CN" altLang="en-US"/>
              <a:pPr>
                <a:defRPr/>
              </a:pPr>
              <a:t>2014-2-27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B30A246-10C8-47BE-B510-320FC505CC91}"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70367212-F6EF-43BE-B44E-8D75B05F5F24}" type="datetimeFigureOut">
              <a:rPr lang="zh-CN" altLang="en-US"/>
              <a:pPr>
                <a:defRPr/>
              </a:pPr>
              <a:t>2014-2-27</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D9B2CCA-0A4F-4C21-9B9F-325B543239C0}"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79E85E26-F24D-4D40-A0AB-AC3EC16A81E2}" type="datetimeFigureOut">
              <a:rPr lang="zh-CN" altLang="en-US"/>
              <a:pPr>
                <a:defRPr/>
              </a:pPr>
              <a:t>2014-2-27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1D3D1176-FC10-4128-BC30-B1BCA44E6A0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Lst>
  <p:txStyles>
    <p:titleStyle>
      <a:lvl1pPr algn="ctr" rtl="0" fontAlgn="base">
        <a:spcBef>
          <a:spcPct val="0"/>
        </a:spcBef>
        <a:spcAft>
          <a:spcPct val="0"/>
        </a:spcAft>
        <a:defRPr sz="3600" kern="1200">
          <a:solidFill>
            <a:schemeClr val="tx1"/>
          </a:solidFill>
          <a:latin typeface="+mj-lt"/>
          <a:ea typeface="+mj-ea"/>
          <a:cs typeface="+mj-cs"/>
        </a:defRPr>
      </a:lvl1pPr>
      <a:lvl2pPr algn="ctr" rtl="0" fontAlgn="base">
        <a:spcBef>
          <a:spcPct val="0"/>
        </a:spcBef>
        <a:spcAft>
          <a:spcPct val="0"/>
        </a:spcAft>
        <a:defRPr sz="3600">
          <a:solidFill>
            <a:schemeClr val="tx1"/>
          </a:solidFill>
          <a:latin typeface="Impact" pitchFamily="34" charset="0"/>
          <a:ea typeface="黑体" pitchFamily="2" charset="-122"/>
        </a:defRPr>
      </a:lvl2pPr>
      <a:lvl3pPr algn="ctr" rtl="0" fontAlgn="base">
        <a:spcBef>
          <a:spcPct val="0"/>
        </a:spcBef>
        <a:spcAft>
          <a:spcPct val="0"/>
        </a:spcAft>
        <a:defRPr sz="3600">
          <a:solidFill>
            <a:schemeClr val="tx1"/>
          </a:solidFill>
          <a:latin typeface="Impact" pitchFamily="34" charset="0"/>
          <a:ea typeface="黑体" pitchFamily="2" charset="-122"/>
        </a:defRPr>
      </a:lvl3pPr>
      <a:lvl4pPr algn="ctr" rtl="0" fontAlgn="base">
        <a:spcBef>
          <a:spcPct val="0"/>
        </a:spcBef>
        <a:spcAft>
          <a:spcPct val="0"/>
        </a:spcAft>
        <a:defRPr sz="3600">
          <a:solidFill>
            <a:schemeClr val="tx1"/>
          </a:solidFill>
          <a:latin typeface="Impact" pitchFamily="34" charset="0"/>
          <a:ea typeface="黑体" pitchFamily="2" charset="-122"/>
        </a:defRPr>
      </a:lvl4pPr>
      <a:lvl5pPr algn="ctr" rtl="0" fontAlgn="base">
        <a:spcBef>
          <a:spcPct val="0"/>
        </a:spcBef>
        <a:spcAft>
          <a:spcPct val="0"/>
        </a:spcAft>
        <a:defRPr sz="3600">
          <a:solidFill>
            <a:schemeClr val="tx1"/>
          </a:solidFill>
          <a:latin typeface="Impact" pitchFamily="34" charset="0"/>
          <a:ea typeface="黑体" pitchFamily="2" charset="-122"/>
        </a:defRPr>
      </a:lvl5pPr>
      <a:lvl6pPr marL="457200" algn="ctr" rtl="0" fontAlgn="base">
        <a:spcBef>
          <a:spcPct val="0"/>
        </a:spcBef>
        <a:spcAft>
          <a:spcPct val="0"/>
        </a:spcAft>
        <a:defRPr sz="3600">
          <a:solidFill>
            <a:schemeClr val="tx1"/>
          </a:solidFill>
          <a:latin typeface="Impact" pitchFamily="34" charset="0"/>
          <a:ea typeface="黑体" pitchFamily="2" charset="-122"/>
        </a:defRPr>
      </a:lvl6pPr>
      <a:lvl7pPr marL="914400" algn="ctr" rtl="0" fontAlgn="base">
        <a:spcBef>
          <a:spcPct val="0"/>
        </a:spcBef>
        <a:spcAft>
          <a:spcPct val="0"/>
        </a:spcAft>
        <a:defRPr sz="3600">
          <a:solidFill>
            <a:schemeClr val="tx1"/>
          </a:solidFill>
          <a:latin typeface="Impact" pitchFamily="34" charset="0"/>
          <a:ea typeface="黑体" pitchFamily="2" charset="-122"/>
        </a:defRPr>
      </a:lvl7pPr>
      <a:lvl8pPr marL="1371600" algn="ctr" rtl="0" fontAlgn="base">
        <a:spcBef>
          <a:spcPct val="0"/>
        </a:spcBef>
        <a:spcAft>
          <a:spcPct val="0"/>
        </a:spcAft>
        <a:defRPr sz="3600">
          <a:solidFill>
            <a:schemeClr val="tx1"/>
          </a:solidFill>
          <a:latin typeface="Impact" pitchFamily="34" charset="0"/>
          <a:ea typeface="黑体" pitchFamily="2" charset="-122"/>
        </a:defRPr>
      </a:lvl8pPr>
      <a:lvl9pPr marL="1828800" algn="ctr" rtl="0" fontAlgn="base">
        <a:spcBef>
          <a:spcPct val="0"/>
        </a:spcBef>
        <a:spcAft>
          <a:spcPct val="0"/>
        </a:spcAft>
        <a:defRPr sz="3600">
          <a:solidFill>
            <a:schemeClr val="tx1"/>
          </a:solidFill>
          <a:latin typeface="Impact" pitchFamily="34" charset="0"/>
          <a:ea typeface="黑体" pitchFamily="2" charset="-122"/>
        </a:defRPr>
      </a:lvl9pPr>
    </p:titleStyle>
    <p:bodyStyle>
      <a:lvl1pPr marL="342900" indent="-342900" algn="l" rtl="0" fontAlgn="base">
        <a:spcBef>
          <a:spcPct val="20000"/>
        </a:spcBef>
        <a:spcAft>
          <a:spcPct val="0"/>
        </a:spcAft>
        <a:buFont typeface="Arial" charset="0"/>
        <a:buChar char="•"/>
        <a:defRPr sz="2400" kern="1200">
          <a:solidFill>
            <a:schemeClr val="tx1"/>
          </a:solidFill>
          <a:latin typeface="+mn-lt"/>
          <a:ea typeface="+mn-ea"/>
          <a:cs typeface="微软雅黑"/>
        </a:defRPr>
      </a:lvl1pPr>
      <a:lvl2pPr marL="742950" indent="-285750" algn="l" rtl="0" fontAlgn="base">
        <a:spcBef>
          <a:spcPct val="20000"/>
        </a:spcBef>
        <a:spcAft>
          <a:spcPct val="0"/>
        </a:spcAft>
        <a:buFont typeface="Arial" charset="0"/>
        <a:buChar char="–"/>
        <a:defRPr sz="2000" kern="1200">
          <a:solidFill>
            <a:schemeClr val="tx1"/>
          </a:solidFill>
          <a:latin typeface="+mn-lt"/>
          <a:ea typeface="+mn-ea"/>
          <a:cs typeface="微软雅黑"/>
        </a:defRPr>
      </a:lvl2pPr>
      <a:lvl3pPr marL="1143000" indent="-228600" algn="l" rtl="0" fontAlgn="base">
        <a:spcBef>
          <a:spcPct val="20000"/>
        </a:spcBef>
        <a:spcAft>
          <a:spcPct val="0"/>
        </a:spcAft>
        <a:buFont typeface="Arial" charset="0"/>
        <a:buChar char="•"/>
        <a:defRPr kern="1200">
          <a:solidFill>
            <a:schemeClr val="tx1"/>
          </a:solidFill>
          <a:latin typeface="+mn-lt"/>
          <a:ea typeface="+mn-ea"/>
          <a:cs typeface="微软雅黑"/>
        </a:defRPr>
      </a:lvl3pPr>
      <a:lvl4pPr marL="1600200" indent="-228600" algn="l" rtl="0" fontAlgn="base">
        <a:spcBef>
          <a:spcPct val="20000"/>
        </a:spcBef>
        <a:spcAft>
          <a:spcPct val="0"/>
        </a:spcAft>
        <a:buFont typeface="Arial" charset="0"/>
        <a:buChar char="–"/>
        <a:defRPr sz="1600" kern="1200">
          <a:solidFill>
            <a:schemeClr val="tx1"/>
          </a:solidFill>
          <a:latin typeface="+mn-lt"/>
          <a:ea typeface="+mn-ea"/>
          <a:cs typeface="微软雅黑"/>
        </a:defRPr>
      </a:lvl4pPr>
      <a:lvl5pPr marL="2057400" indent="-228600" algn="l" rtl="0" fontAlgn="base">
        <a:spcBef>
          <a:spcPct val="20000"/>
        </a:spcBef>
        <a:spcAft>
          <a:spcPct val="0"/>
        </a:spcAft>
        <a:buFont typeface="Arial" charset="0"/>
        <a:buChar char="»"/>
        <a:defRPr sz="1600" kern="1200">
          <a:solidFill>
            <a:schemeClr val="tx1"/>
          </a:solidFill>
          <a:latin typeface="+mn-lt"/>
          <a:ea typeface="+mn-ea"/>
          <a:cs typeface="微软雅黑"/>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619250" y="4178300"/>
            <a:ext cx="7534275" cy="793750"/>
          </a:xfrm>
        </p:spPr>
        <p:txBody>
          <a:bodyPr rtlCol="0">
            <a:normAutofit fontScale="90000"/>
          </a:bodyPr>
          <a:lstStyle/>
          <a:p>
            <a:pPr fontAlgn="auto">
              <a:spcAft>
                <a:spcPts val="0"/>
              </a:spcAft>
              <a:defRPr/>
            </a:pPr>
            <a:r>
              <a:rPr lang="en-US" altLang="zh-CN" sz="4000" b="1" dirty="0" smtClean="0">
                <a:solidFill>
                  <a:srgbClr val="FF0000"/>
                </a:solidFill>
                <a:effectLst>
                  <a:outerShdw blurRad="38100" dist="38100" dir="2700000" algn="tl">
                    <a:srgbClr val="000000">
                      <a:alpha val="43137"/>
                    </a:srgbClr>
                  </a:outerShdw>
                </a:effectLst>
                <a:latin typeface="微软雅黑" pitchFamily="34" charset="-122"/>
                <a:ea typeface="微软雅黑" pitchFamily="34" charset="-122"/>
              </a:rPr>
              <a:t>CNKI</a:t>
            </a:r>
            <a:r>
              <a:rPr lang="zh-CN" altLang="en-US" sz="4000" b="1" dirty="0" smtClean="0">
                <a:solidFill>
                  <a:srgbClr val="FF0000"/>
                </a:solidFill>
                <a:effectLst>
                  <a:outerShdw blurRad="38100" dist="38100" dir="2700000" algn="tl">
                    <a:srgbClr val="000000">
                      <a:alpha val="43137"/>
                    </a:srgbClr>
                  </a:outerShdw>
                </a:effectLst>
                <a:latin typeface="微软雅黑" pitchFamily="34" charset="-122"/>
                <a:ea typeface="微软雅黑" pitchFamily="34" charset="-122"/>
              </a:rPr>
              <a:t>总库平台</a:t>
            </a:r>
            <a:r>
              <a:rPr lang="en-US" altLang="zh-CN" sz="4000" b="1" dirty="0">
                <a:solidFill>
                  <a:srgbClr val="FF0000"/>
                </a:solidFill>
                <a:effectLst>
                  <a:outerShdw blurRad="38100" dist="38100" dir="2700000" algn="tl">
                    <a:srgbClr val="000000">
                      <a:alpha val="43137"/>
                    </a:srgbClr>
                  </a:outerShdw>
                </a:effectLst>
                <a:latin typeface="微软雅黑" pitchFamily="34" charset="-122"/>
                <a:ea typeface="微软雅黑" pitchFamily="34" charset="-122"/>
              </a:rPr>
              <a:t>(KNS6.5)</a:t>
            </a:r>
            <a:r>
              <a:rPr lang="zh-CN" altLang="en-US" sz="4000" b="1" dirty="0" smtClean="0">
                <a:solidFill>
                  <a:srgbClr val="FF0000"/>
                </a:solidFill>
                <a:effectLst>
                  <a:outerShdw blurRad="38100" dist="38100" dir="2700000" algn="tl">
                    <a:srgbClr val="000000">
                      <a:alpha val="43137"/>
                    </a:srgbClr>
                  </a:outerShdw>
                </a:effectLst>
                <a:latin typeface="微软雅黑" pitchFamily="34" charset="-122"/>
                <a:ea typeface="微软雅黑" pitchFamily="34" charset="-122"/>
              </a:rPr>
              <a:t>使用指南</a:t>
            </a:r>
            <a:endParaRPr lang="zh-CN" altLang="en-US" sz="4000" b="1" dirty="0">
              <a:solidFill>
                <a:srgbClr val="FF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314" name="副标题 2"/>
          <p:cNvSpPr>
            <a:spLocks noGrp="1"/>
          </p:cNvSpPr>
          <p:nvPr>
            <p:ph type="subTitle" idx="1"/>
          </p:nvPr>
        </p:nvSpPr>
        <p:spPr>
          <a:xfrm>
            <a:off x="1835150" y="5229225"/>
            <a:ext cx="6767513" cy="503238"/>
          </a:xfrm>
        </p:spPr>
        <p:txBody>
          <a:bodyPr/>
          <a:lstStyle/>
          <a:p>
            <a:pPr algn="r"/>
            <a:r>
              <a:rPr lang="zh-CN" altLang="en-US" sz="2200" smtClean="0">
                <a:solidFill>
                  <a:schemeClr val="tx1"/>
                </a:solidFill>
              </a:rPr>
              <a:t>同方知网数图公司职教分公司</a:t>
            </a:r>
            <a:endParaRPr lang="en-US" altLang="zh-CN" sz="2200" smtClean="0">
              <a:solidFill>
                <a:schemeClr val="tx1"/>
              </a:solidFill>
            </a:endParaRP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标题 2"/>
          <p:cNvSpPr>
            <a:spLocks noGrp="1"/>
          </p:cNvSpPr>
          <p:nvPr>
            <p:ph type="title"/>
          </p:nvPr>
        </p:nvSpPr>
        <p:spPr>
          <a:xfrm>
            <a:off x="457200" y="274638"/>
            <a:ext cx="8229600" cy="541337"/>
          </a:xfrm>
        </p:spPr>
        <p:txBody>
          <a:bodyPr/>
          <a:lstStyle/>
          <a:p>
            <a:r>
              <a:rPr lang="zh-CN" altLang="en-US" smtClean="0"/>
              <a:t>二、</a:t>
            </a:r>
            <a:r>
              <a:rPr lang="en-US" altLang="zh-CN" smtClean="0"/>
              <a:t>KDN</a:t>
            </a:r>
            <a:r>
              <a:rPr lang="zh-CN" altLang="en-US" smtClean="0"/>
              <a:t>使用指南</a:t>
            </a:r>
            <a:r>
              <a:rPr lang="en-US" altLang="zh-CN" smtClean="0"/>
              <a:t>-</a:t>
            </a:r>
            <a:r>
              <a:rPr lang="zh-CN" altLang="en-US" smtClean="0"/>
              <a:t>检索</a:t>
            </a:r>
            <a:endParaRPr lang="zh-CN" altLang="en-US" b="0" smtClean="0"/>
          </a:p>
        </p:txBody>
      </p:sp>
      <p:sp>
        <p:nvSpPr>
          <p:cNvPr id="4" name="矩形 3"/>
          <p:cNvSpPr/>
          <p:nvPr/>
        </p:nvSpPr>
        <p:spPr>
          <a:xfrm>
            <a:off x="20638" y="1343025"/>
            <a:ext cx="2030412" cy="2370138"/>
          </a:xfrm>
          <a:prstGeom prst="rect">
            <a:avLst/>
          </a:prstGeom>
        </p:spPr>
        <p:txBody>
          <a:bodyPr>
            <a:spAutoFit/>
          </a:bodyPr>
          <a:lstStyle/>
          <a:p>
            <a:pPr fontAlgn="auto">
              <a:spcBef>
                <a:spcPts val="0"/>
              </a:spcBef>
              <a:spcAft>
                <a:spcPts val="0"/>
              </a:spcAft>
              <a:defRPr/>
            </a:pPr>
            <a:r>
              <a:rPr lang="en-US" altLang="zh-CN" sz="2200" b="1" dirty="0">
                <a:solidFill>
                  <a:srgbClr val="FF0000"/>
                </a:solidFill>
                <a:latin typeface="+mj-ea"/>
                <a:ea typeface="+mj-ea"/>
                <a:cs typeface="+mn-cs"/>
              </a:rPr>
              <a:t>2.2.3</a:t>
            </a:r>
            <a:r>
              <a:rPr lang="zh-CN" altLang="en-US" sz="2200" b="1" dirty="0">
                <a:solidFill>
                  <a:srgbClr val="FF0000"/>
                </a:solidFill>
                <a:latin typeface="+mj-ea"/>
                <a:ea typeface="+mj-ea"/>
                <a:cs typeface="+mn-cs"/>
              </a:rPr>
              <a:t>智能检索</a:t>
            </a:r>
            <a:r>
              <a:rPr lang="zh-CN" altLang="en-US" dirty="0">
                <a:latin typeface="+mn-lt"/>
                <a:ea typeface="+mn-ea"/>
                <a:cs typeface="+mn-cs"/>
              </a:rPr>
              <a:t>：</a:t>
            </a:r>
            <a:endParaRPr lang="en-US" altLang="zh-CN" dirty="0">
              <a:latin typeface="+mn-lt"/>
              <a:ea typeface="+mn-ea"/>
              <a:cs typeface="+mn-cs"/>
            </a:endParaRPr>
          </a:p>
          <a:p>
            <a:pPr marL="285750" indent="-285750" fontAlgn="auto">
              <a:spcBef>
                <a:spcPts val="0"/>
              </a:spcBef>
              <a:spcAft>
                <a:spcPts val="0"/>
              </a:spcAft>
              <a:buFont typeface="Arial" pitchFamily="34" charset="0"/>
              <a:buChar char="•"/>
              <a:defRPr/>
            </a:pPr>
            <a:r>
              <a:rPr lang="zh-CN" altLang="en-US" b="1" dirty="0">
                <a:solidFill>
                  <a:srgbClr val="FF0000"/>
                </a:solidFill>
                <a:latin typeface="+mn-lt"/>
                <a:ea typeface="+mn-ea"/>
                <a:cs typeface="+mn-cs"/>
              </a:rPr>
              <a:t>同义扩展</a:t>
            </a:r>
            <a:r>
              <a:rPr lang="zh-CN" altLang="en-US" dirty="0">
                <a:latin typeface="+mn-lt"/>
                <a:ea typeface="+mn-ea"/>
                <a:cs typeface="+mn-cs"/>
              </a:rPr>
              <a:t>：对检索热词智能扩展</a:t>
            </a:r>
            <a:endParaRPr lang="en-US" altLang="zh-CN" dirty="0">
              <a:latin typeface="+mn-lt"/>
              <a:ea typeface="+mn-ea"/>
              <a:cs typeface="+mn-cs"/>
            </a:endParaRPr>
          </a:p>
          <a:p>
            <a:pPr marL="285750" indent="-285750" fontAlgn="auto">
              <a:spcBef>
                <a:spcPts val="0"/>
              </a:spcBef>
              <a:spcAft>
                <a:spcPts val="0"/>
              </a:spcAft>
              <a:buFont typeface="Arial" pitchFamily="34" charset="0"/>
              <a:buChar char="•"/>
              <a:defRPr/>
            </a:pPr>
            <a:r>
              <a:rPr lang="zh-CN" altLang="en-US" b="1" dirty="0">
                <a:solidFill>
                  <a:srgbClr val="FF0000"/>
                </a:solidFill>
                <a:latin typeface="+mn-lt"/>
                <a:ea typeface="+mn-ea"/>
                <a:cs typeface="+mn-cs"/>
              </a:rPr>
              <a:t>检索建议</a:t>
            </a:r>
            <a:r>
              <a:rPr lang="zh-CN" altLang="en-US" dirty="0">
                <a:latin typeface="+mn-lt"/>
                <a:ea typeface="+mn-ea"/>
                <a:cs typeface="+mn-cs"/>
              </a:rPr>
              <a:t>：自动检测不准确的检索条件，给出检索建议</a:t>
            </a:r>
            <a:endParaRPr lang="en-US" altLang="zh-CN" dirty="0">
              <a:latin typeface="+mn-lt"/>
              <a:ea typeface="+mn-ea"/>
              <a:cs typeface="+mn-cs"/>
            </a:endParaRPr>
          </a:p>
        </p:txBody>
      </p:sp>
      <p:grpSp>
        <p:nvGrpSpPr>
          <p:cNvPr id="8" name="组合 7"/>
          <p:cNvGrpSpPr>
            <a:grpSpLocks/>
          </p:cNvGrpSpPr>
          <p:nvPr/>
        </p:nvGrpSpPr>
        <p:grpSpPr bwMode="auto">
          <a:xfrm>
            <a:off x="2051050" y="1196975"/>
            <a:ext cx="6754813" cy="4543425"/>
            <a:chOff x="2051721" y="1196752"/>
            <a:chExt cx="6754713" cy="4544361"/>
          </a:xfrm>
        </p:grpSpPr>
        <p:grpSp>
          <p:nvGrpSpPr>
            <p:cNvPr id="22536" name="组合 5"/>
            <p:cNvGrpSpPr>
              <a:grpSpLocks/>
            </p:cNvGrpSpPr>
            <p:nvPr/>
          </p:nvGrpSpPr>
          <p:grpSpPr bwMode="auto">
            <a:xfrm>
              <a:off x="2051721" y="1196752"/>
              <a:ext cx="6754713" cy="4544361"/>
              <a:chOff x="2051721" y="1196752"/>
              <a:chExt cx="6754713" cy="4544361"/>
            </a:xfrm>
          </p:grpSpPr>
          <p:pic>
            <p:nvPicPr>
              <p:cNvPr id="22538" name="Picture 2"/>
              <p:cNvPicPr>
                <a:picLocks noChangeAspect="1" noChangeArrowheads="1"/>
              </p:cNvPicPr>
              <p:nvPr/>
            </p:nvPicPr>
            <p:blipFill>
              <a:blip r:embed="rId2"/>
              <a:srcRect/>
              <a:stretch>
                <a:fillRect/>
              </a:stretch>
            </p:blipFill>
            <p:spPr bwMode="auto">
              <a:xfrm>
                <a:off x="2051721" y="1196752"/>
                <a:ext cx="6754713" cy="4544361"/>
              </a:xfrm>
              <a:prstGeom prst="rect">
                <a:avLst/>
              </a:prstGeom>
              <a:noFill/>
              <a:ln w="9525">
                <a:noFill/>
                <a:miter lim="800000"/>
                <a:headEnd/>
                <a:tailEnd/>
              </a:ln>
            </p:spPr>
          </p:pic>
          <p:sp>
            <p:nvSpPr>
              <p:cNvPr id="5" name="矩形 4"/>
              <p:cNvSpPr/>
              <p:nvPr/>
            </p:nvSpPr>
            <p:spPr>
              <a:xfrm>
                <a:off x="4572634" y="1628641"/>
                <a:ext cx="3600397" cy="237697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dirty="0">
                  <a:solidFill>
                    <a:srgbClr val="FF0000"/>
                  </a:solidFill>
                  <a:effectLst>
                    <a:outerShdw blurRad="38100" dist="38100" dir="2700000" algn="tl">
                      <a:srgbClr val="000000">
                        <a:alpha val="43137"/>
                      </a:srgbClr>
                    </a:outerShdw>
                  </a:effectLst>
                </a:endParaRPr>
              </a:p>
            </p:txBody>
          </p:sp>
        </p:grpSp>
        <p:sp>
          <p:nvSpPr>
            <p:cNvPr id="7" name="矩形 6"/>
            <p:cNvSpPr/>
            <p:nvPr/>
          </p:nvSpPr>
          <p:spPr>
            <a:xfrm>
              <a:off x="6012475" y="2133570"/>
              <a:ext cx="2016095" cy="1583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rgbClr val="FF0000"/>
                  </a:solidFill>
                  <a:effectLst>
                    <a:outerShdw blurRad="38100" dist="38100" dir="2700000" algn="tl">
                      <a:srgbClr val="000000">
                        <a:alpha val="43137"/>
                      </a:srgbClr>
                    </a:outerShdw>
                  </a:effectLst>
                </a:rPr>
                <a:t>同义扩展：检索“山区高速”，和山区高速有关的热词自动扩展出来</a:t>
              </a:r>
            </a:p>
            <a:p>
              <a:pPr algn="ctr" fontAlgn="auto">
                <a:spcBef>
                  <a:spcPts val="0"/>
                </a:spcBef>
                <a:spcAft>
                  <a:spcPts val="0"/>
                </a:spcAft>
                <a:defRPr/>
              </a:pPr>
              <a:endParaRPr lang="zh-CN" altLang="en-US" dirty="0"/>
            </a:p>
          </p:txBody>
        </p:sp>
      </p:grpSp>
      <p:grpSp>
        <p:nvGrpSpPr>
          <p:cNvPr id="11" name="组合 10"/>
          <p:cNvGrpSpPr>
            <a:grpSpLocks/>
          </p:cNvGrpSpPr>
          <p:nvPr/>
        </p:nvGrpSpPr>
        <p:grpSpPr bwMode="auto">
          <a:xfrm>
            <a:off x="1258888" y="3967163"/>
            <a:ext cx="7796212" cy="2879725"/>
            <a:chOff x="1259632" y="3966659"/>
            <a:chExt cx="7795207" cy="2880320"/>
          </a:xfrm>
        </p:grpSpPr>
        <p:pic>
          <p:nvPicPr>
            <p:cNvPr id="22533" name="Picture 3"/>
            <p:cNvPicPr>
              <a:picLocks noChangeAspect="1" noChangeArrowheads="1"/>
            </p:cNvPicPr>
            <p:nvPr/>
          </p:nvPicPr>
          <p:blipFill>
            <a:blip r:embed="rId3"/>
            <a:srcRect/>
            <a:stretch>
              <a:fillRect/>
            </a:stretch>
          </p:blipFill>
          <p:spPr bwMode="auto">
            <a:xfrm>
              <a:off x="1259632" y="3966659"/>
              <a:ext cx="7795207" cy="2880320"/>
            </a:xfrm>
            <a:prstGeom prst="rect">
              <a:avLst/>
            </a:prstGeom>
            <a:noFill/>
            <a:ln w="9525">
              <a:noFill/>
              <a:miter lim="800000"/>
              <a:headEnd/>
              <a:tailEnd/>
            </a:ln>
          </p:spPr>
        </p:pic>
        <p:sp>
          <p:nvSpPr>
            <p:cNvPr id="9" name="矩形 8"/>
            <p:cNvSpPr/>
            <p:nvPr/>
          </p:nvSpPr>
          <p:spPr>
            <a:xfrm>
              <a:off x="1404075" y="4868545"/>
              <a:ext cx="1799993" cy="2889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3491369" y="4725641"/>
              <a:ext cx="4536490" cy="68117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rgbClr val="FF0000"/>
                  </a:solidFill>
                </a:rPr>
                <a:t>在检索“单位”“姜爱蓉”时，建议是否查找“作者”姜爱蓉的文献</a:t>
              </a:r>
              <a:endParaRPr lang="zh-CN" altLang="en-US" dirty="0">
                <a:solidFill>
                  <a:srgbClr val="FF00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标题 2"/>
          <p:cNvSpPr>
            <a:spLocks noGrp="1"/>
          </p:cNvSpPr>
          <p:nvPr>
            <p:ph type="title"/>
          </p:nvPr>
        </p:nvSpPr>
        <p:spPr>
          <a:xfrm>
            <a:off x="457200" y="274638"/>
            <a:ext cx="8229600" cy="541337"/>
          </a:xfrm>
        </p:spPr>
        <p:txBody>
          <a:bodyPr/>
          <a:lstStyle/>
          <a:p>
            <a:r>
              <a:rPr lang="zh-CN" altLang="en-US" smtClean="0"/>
              <a:t>二、</a:t>
            </a:r>
            <a:r>
              <a:rPr lang="en-US" altLang="zh-CN" smtClean="0"/>
              <a:t> KNS6.5</a:t>
            </a:r>
            <a:r>
              <a:rPr lang="zh-CN" altLang="en-US" smtClean="0"/>
              <a:t>平台使用指南</a:t>
            </a:r>
            <a:r>
              <a:rPr lang="en-US" altLang="zh-CN" smtClean="0"/>
              <a:t>-</a:t>
            </a:r>
            <a:r>
              <a:rPr lang="zh-CN" altLang="en-US" smtClean="0"/>
              <a:t>检索</a:t>
            </a:r>
          </a:p>
        </p:txBody>
      </p:sp>
      <p:sp>
        <p:nvSpPr>
          <p:cNvPr id="4" name="矩形 3"/>
          <p:cNvSpPr/>
          <p:nvPr/>
        </p:nvSpPr>
        <p:spPr>
          <a:xfrm>
            <a:off x="107950" y="1052513"/>
            <a:ext cx="5543550" cy="708025"/>
          </a:xfrm>
          <a:prstGeom prst="rect">
            <a:avLst/>
          </a:prstGeom>
        </p:spPr>
        <p:txBody>
          <a:bodyPr>
            <a:spAutoFit/>
          </a:bodyPr>
          <a:lstStyle/>
          <a:p>
            <a:pPr marL="285750" indent="-285750" fontAlgn="auto">
              <a:spcBef>
                <a:spcPts val="0"/>
              </a:spcBef>
              <a:spcAft>
                <a:spcPts val="0"/>
              </a:spcAft>
              <a:buFont typeface="Arial" pitchFamily="34" charset="0"/>
              <a:buChar char="•"/>
              <a:defRPr/>
            </a:pPr>
            <a:r>
              <a:rPr lang="en-US" altLang="zh-CN" dirty="0">
                <a:latin typeface="+mn-lt"/>
                <a:ea typeface="+mn-ea"/>
                <a:cs typeface="+mn-cs"/>
              </a:rPr>
              <a:t>2.2.4</a:t>
            </a:r>
            <a:r>
              <a:rPr lang="zh-CN" altLang="en-US" dirty="0">
                <a:latin typeface="+mn-lt"/>
                <a:ea typeface="+mn-ea"/>
                <a:cs typeface="+mn-cs"/>
              </a:rPr>
              <a:t>检索结果处理</a:t>
            </a:r>
            <a:r>
              <a:rPr lang="zh-CN" altLang="en-US" dirty="0">
                <a:latin typeface="+mn-lt"/>
                <a:ea typeface="+mn-ea"/>
                <a:cs typeface="+mn-cs"/>
              </a:rPr>
              <a:t>：</a:t>
            </a:r>
            <a:r>
              <a:rPr lang="zh-CN" altLang="en-US" sz="2200" b="1" dirty="0">
                <a:solidFill>
                  <a:srgbClr val="FF0000"/>
                </a:solidFill>
                <a:latin typeface="+mn-lt"/>
                <a:ea typeface="+mn-ea"/>
                <a:cs typeface="+mn-cs"/>
              </a:rPr>
              <a:t>文献</a:t>
            </a:r>
            <a:r>
              <a:rPr lang="zh-CN" altLang="en-US" sz="2200" b="1" dirty="0">
                <a:solidFill>
                  <a:srgbClr val="FF0000"/>
                </a:solidFill>
                <a:latin typeface="+mn-lt"/>
                <a:ea typeface="+mn-ea"/>
                <a:cs typeface="+mn-cs"/>
              </a:rPr>
              <a:t>分组、智能</a:t>
            </a:r>
            <a:r>
              <a:rPr lang="zh-CN" altLang="en-US" sz="2200" b="1" dirty="0">
                <a:solidFill>
                  <a:srgbClr val="FF0000"/>
                </a:solidFill>
                <a:latin typeface="+mn-lt"/>
                <a:ea typeface="+mn-ea"/>
                <a:cs typeface="+mn-cs"/>
              </a:rPr>
              <a:t>排序</a:t>
            </a:r>
          </a:p>
          <a:p>
            <a:pPr fontAlgn="auto">
              <a:spcBef>
                <a:spcPts val="0"/>
              </a:spcBef>
              <a:spcAft>
                <a:spcPts val="0"/>
              </a:spcAft>
              <a:defRPr/>
            </a:pPr>
            <a:endParaRPr lang="en-US" altLang="zh-CN" dirty="0">
              <a:latin typeface="+mn-lt"/>
              <a:ea typeface="+mn-ea"/>
              <a:cs typeface="+mn-cs"/>
            </a:endParaRPr>
          </a:p>
        </p:txBody>
      </p:sp>
      <p:grpSp>
        <p:nvGrpSpPr>
          <p:cNvPr id="11" name="组合 10"/>
          <p:cNvGrpSpPr/>
          <p:nvPr/>
        </p:nvGrpSpPr>
        <p:grpSpPr>
          <a:xfrm>
            <a:off x="179512" y="1582972"/>
            <a:ext cx="8820472" cy="5013176"/>
            <a:chOff x="323528" y="1582972"/>
            <a:chExt cx="8820472" cy="5013176"/>
          </a:xfrm>
          <a:effectLst>
            <a:outerShdw blurRad="63500" sx="102000" sy="102000" algn="ctr" rotWithShape="0">
              <a:prstClr val="black">
                <a:alpha val="40000"/>
              </a:prstClr>
            </a:outerShdw>
          </a:effectLst>
        </p:grpSpPr>
        <p:pic>
          <p:nvPicPr>
            <p:cNvPr id="9218" name="Picture 2"/>
            <p:cNvPicPr>
              <a:picLocks noChangeAspect="1" noChangeArrowheads="1"/>
            </p:cNvPicPr>
            <p:nvPr/>
          </p:nvPicPr>
          <p:blipFill>
            <a:blip r:embed="rId2">
              <a:extLst>
                <a:ext uri="{28A0092B-C50C-407E-A947-70E740481C1C}"/>
              </a:extLst>
            </a:blip>
            <a:srcRect/>
            <a:stretch>
              <a:fillRect/>
            </a:stretch>
          </p:blipFill>
          <p:spPr bwMode="auto">
            <a:xfrm>
              <a:off x="323528" y="1582972"/>
              <a:ext cx="8820472" cy="5013176"/>
            </a:xfrm>
            <a:prstGeom prst="rect">
              <a:avLst/>
            </a:prstGeom>
            <a:noFill/>
            <a:ln>
              <a:noFill/>
            </a:ln>
            <a:effectLst/>
            <a:extLst>
              <a:ext uri="{909E8E84-426E-40DD-AFC4-6F175D3DCCD1}"/>
              <a:ext uri="{91240B29-F687-4F45-9708-019B960494DF}"/>
              <a:ext uri="{AF507438-7753-43E0-B8FC-AC1667EBCBE1}"/>
            </a:extLst>
          </p:spPr>
        </p:pic>
        <p:grpSp>
          <p:nvGrpSpPr>
            <p:cNvPr id="2" name="组合 1"/>
            <p:cNvGrpSpPr/>
            <p:nvPr/>
          </p:nvGrpSpPr>
          <p:grpSpPr>
            <a:xfrm>
              <a:off x="432048" y="2780928"/>
              <a:ext cx="7380312" cy="1045615"/>
              <a:chOff x="1763688" y="3103465"/>
              <a:chExt cx="7380312" cy="1045615"/>
            </a:xfrm>
          </p:grpSpPr>
          <p:sp>
            <p:nvSpPr>
              <p:cNvPr id="5" name="矩形 4"/>
              <p:cNvSpPr/>
              <p:nvPr/>
            </p:nvSpPr>
            <p:spPr>
              <a:xfrm>
                <a:off x="1763688" y="3103465"/>
                <a:ext cx="5760640" cy="36004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线形标注 1 5"/>
              <p:cNvSpPr/>
              <p:nvPr/>
            </p:nvSpPr>
            <p:spPr>
              <a:xfrm>
                <a:off x="6660232" y="3103466"/>
                <a:ext cx="2483768" cy="1045614"/>
              </a:xfrm>
              <a:prstGeom prst="borderCallout1">
                <a:avLst>
                  <a:gd name="adj1" fmla="val 18750"/>
                  <a:gd name="adj2" fmla="val -8333"/>
                  <a:gd name="adj3" fmla="val 3522"/>
                  <a:gd name="adj4" fmla="val -7175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500" b="1" dirty="0">
                    <a:solidFill>
                      <a:srgbClr val="FF0000"/>
                    </a:solidFill>
                  </a:rPr>
                  <a:t>文献分组：可以根据“学科”、“文献年度”“研究层次”“作者”“机构”“基金”来定位文献</a:t>
                </a:r>
                <a:endParaRPr lang="zh-CN" altLang="en-US" sz="1500" b="1" dirty="0">
                  <a:solidFill>
                    <a:srgbClr val="FF0000"/>
                  </a:solidFill>
                </a:endParaRPr>
              </a:p>
            </p:txBody>
          </p:sp>
        </p:grpSp>
        <p:sp>
          <p:nvSpPr>
            <p:cNvPr id="8" name="矩形 7"/>
            <p:cNvSpPr/>
            <p:nvPr/>
          </p:nvSpPr>
          <p:spPr>
            <a:xfrm>
              <a:off x="467544" y="3527637"/>
              <a:ext cx="2016224" cy="26140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线形标注 1 8"/>
            <p:cNvSpPr/>
            <p:nvPr/>
          </p:nvSpPr>
          <p:spPr>
            <a:xfrm>
              <a:off x="1691680" y="4018378"/>
              <a:ext cx="3655077" cy="850782"/>
            </a:xfrm>
            <a:prstGeom prst="borderCallout1">
              <a:avLst>
                <a:gd name="adj1" fmla="val 18750"/>
                <a:gd name="adj2" fmla="val -8333"/>
                <a:gd name="adj3" fmla="val -28320"/>
                <a:gd name="adj4" fmla="val -14388"/>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500" b="1" dirty="0">
                  <a:solidFill>
                    <a:srgbClr val="FF0000"/>
                  </a:solidFill>
                </a:rPr>
                <a:t>智能排序：主题排序将最</a:t>
              </a:r>
              <a:r>
                <a:rPr lang="zh-CN" altLang="en-US" sz="1500" b="1" dirty="0">
                  <a:solidFill>
                    <a:srgbClr val="FF0000"/>
                  </a:solidFill>
                </a:rPr>
                <a:t>相关</a:t>
              </a:r>
              <a:r>
                <a:rPr lang="zh-CN" altLang="en-US" sz="1500" b="1" dirty="0">
                  <a:solidFill>
                    <a:srgbClr val="FF0000"/>
                  </a:solidFill>
                </a:rPr>
                <a:t>文献排最前面；根据发表</a:t>
              </a:r>
              <a:r>
                <a:rPr lang="zh-CN" altLang="en-US" sz="1500" b="1" dirty="0">
                  <a:solidFill>
                    <a:srgbClr val="FF0000"/>
                  </a:solidFill>
                </a:rPr>
                <a:t>时间，查最新</a:t>
              </a:r>
              <a:r>
                <a:rPr lang="zh-CN" altLang="en-US" sz="1500" b="1" dirty="0">
                  <a:solidFill>
                    <a:srgbClr val="FF0000"/>
                  </a:solidFill>
                </a:rPr>
                <a:t>文献；根据被</a:t>
              </a:r>
              <a:r>
                <a:rPr lang="zh-CN" altLang="en-US" sz="1500" b="1" dirty="0">
                  <a:solidFill>
                    <a:srgbClr val="FF0000"/>
                  </a:solidFill>
                </a:rPr>
                <a:t>引和下载次数查最受关注</a:t>
              </a:r>
              <a:r>
                <a:rPr lang="zh-CN" altLang="en-US" sz="1500" b="1" dirty="0">
                  <a:solidFill>
                    <a:srgbClr val="FF0000"/>
                  </a:solidFill>
                </a:rPr>
                <a:t>文献</a:t>
              </a:r>
              <a:endParaRPr lang="zh-CN" altLang="en-US" sz="1500" dirty="0"/>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标题 2"/>
          <p:cNvSpPr>
            <a:spLocks noGrp="1"/>
          </p:cNvSpPr>
          <p:nvPr>
            <p:ph type="title"/>
          </p:nvPr>
        </p:nvSpPr>
        <p:spPr>
          <a:xfrm>
            <a:off x="457200" y="274638"/>
            <a:ext cx="8229600" cy="541337"/>
          </a:xfrm>
        </p:spPr>
        <p:txBody>
          <a:bodyPr/>
          <a:lstStyle/>
          <a:p>
            <a:r>
              <a:rPr lang="zh-CN" altLang="en-US" smtClean="0"/>
              <a:t>二、</a:t>
            </a:r>
            <a:r>
              <a:rPr lang="en-US" altLang="zh-CN" smtClean="0"/>
              <a:t>KDN</a:t>
            </a:r>
            <a:r>
              <a:rPr lang="zh-CN" altLang="en-US" smtClean="0"/>
              <a:t>使用指南</a:t>
            </a:r>
            <a:r>
              <a:rPr lang="en-US" altLang="zh-CN" smtClean="0"/>
              <a:t>-</a:t>
            </a:r>
            <a:r>
              <a:rPr lang="zh-CN" altLang="en-US" smtClean="0"/>
              <a:t>检索</a:t>
            </a:r>
          </a:p>
        </p:txBody>
      </p:sp>
      <p:sp>
        <p:nvSpPr>
          <p:cNvPr id="2" name="矩形 1"/>
          <p:cNvSpPr/>
          <p:nvPr/>
        </p:nvSpPr>
        <p:spPr>
          <a:xfrm>
            <a:off x="250825" y="1052513"/>
            <a:ext cx="5545138" cy="431800"/>
          </a:xfrm>
          <a:prstGeom prst="rect">
            <a:avLst/>
          </a:prstGeom>
        </p:spPr>
        <p:txBody>
          <a:bodyPr>
            <a:spAutoFit/>
          </a:bodyPr>
          <a:lstStyle/>
          <a:p>
            <a:pPr marL="285750" indent="-285750" fontAlgn="auto">
              <a:spcBef>
                <a:spcPts val="0"/>
              </a:spcBef>
              <a:spcAft>
                <a:spcPts val="0"/>
              </a:spcAft>
              <a:buFont typeface="Arial" pitchFamily="34" charset="0"/>
              <a:buChar char="•"/>
              <a:defRPr/>
            </a:pPr>
            <a:r>
              <a:rPr lang="en-US" altLang="zh-CN" dirty="0">
                <a:latin typeface="+mn-lt"/>
                <a:ea typeface="+mn-ea"/>
                <a:cs typeface="+mn-cs"/>
              </a:rPr>
              <a:t>2.2.4</a:t>
            </a:r>
            <a:r>
              <a:rPr lang="zh-CN" altLang="en-US" dirty="0">
                <a:latin typeface="+mn-lt"/>
                <a:ea typeface="+mn-ea"/>
                <a:cs typeface="+mn-cs"/>
              </a:rPr>
              <a:t>检索结果处理</a:t>
            </a:r>
            <a:r>
              <a:rPr lang="zh-CN" altLang="en-US" dirty="0">
                <a:latin typeface="+mn-lt"/>
                <a:ea typeface="+mn-ea"/>
                <a:cs typeface="+mn-cs"/>
              </a:rPr>
              <a:t>：</a:t>
            </a:r>
            <a:r>
              <a:rPr lang="zh-CN" altLang="en-US" sz="2200" b="1" dirty="0">
                <a:solidFill>
                  <a:srgbClr val="FF0000"/>
                </a:solidFill>
                <a:latin typeface="+mj-ea"/>
                <a:ea typeface="+mj-ea"/>
                <a:cs typeface="+mn-cs"/>
              </a:rPr>
              <a:t>文献预</a:t>
            </a:r>
            <a:r>
              <a:rPr lang="zh-CN" altLang="en-US" sz="2200" b="1" dirty="0">
                <a:solidFill>
                  <a:srgbClr val="FF0000"/>
                </a:solidFill>
                <a:latin typeface="+mj-ea"/>
                <a:ea typeface="+mj-ea"/>
                <a:cs typeface="+mn-cs"/>
              </a:rPr>
              <a:t>览</a:t>
            </a:r>
            <a:endParaRPr lang="en-US" altLang="zh-CN" sz="2200" b="1" dirty="0">
              <a:solidFill>
                <a:srgbClr val="FF0000"/>
              </a:solidFill>
              <a:latin typeface="+mj-ea"/>
              <a:ea typeface="+mj-ea"/>
              <a:cs typeface="+mn-cs"/>
            </a:endParaRPr>
          </a:p>
        </p:txBody>
      </p:sp>
      <p:sp>
        <p:nvSpPr>
          <p:cNvPr id="6" name="矩形 5"/>
          <p:cNvSpPr/>
          <p:nvPr/>
        </p:nvSpPr>
        <p:spPr>
          <a:xfrm>
            <a:off x="6948488" y="1135063"/>
            <a:ext cx="2016125" cy="28702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dirty="0">
                <a:solidFill>
                  <a:srgbClr val="FF0000"/>
                </a:solidFill>
              </a:rPr>
              <a:t>以“零件加工”为例，检索出篇名含零件加工的文章，然后按“下载”排行，对下载量最高的</a:t>
            </a:r>
            <a:r>
              <a:rPr lang="en-US" altLang="zh-CN" dirty="0">
                <a:solidFill>
                  <a:srgbClr val="FF0000"/>
                </a:solidFill>
              </a:rPr>
              <a:t>20</a:t>
            </a:r>
            <a:r>
              <a:rPr lang="zh-CN" altLang="en-US" dirty="0">
                <a:solidFill>
                  <a:srgbClr val="FF0000"/>
                </a:solidFill>
              </a:rPr>
              <a:t>篇文章组合成“知网书” 阅读，通过阅读，再下载对自己有帮助的文章</a:t>
            </a:r>
            <a:endParaRPr lang="zh-CN" altLang="en-US" dirty="0">
              <a:solidFill>
                <a:srgbClr val="FF0000"/>
              </a:solidFill>
            </a:endParaRPr>
          </a:p>
        </p:txBody>
      </p:sp>
      <p:grpSp>
        <p:nvGrpSpPr>
          <p:cNvPr id="10" name="组合 9"/>
          <p:cNvGrpSpPr>
            <a:grpSpLocks/>
          </p:cNvGrpSpPr>
          <p:nvPr/>
        </p:nvGrpSpPr>
        <p:grpSpPr bwMode="auto">
          <a:xfrm>
            <a:off x="0" y="1628775"/>
            <a:ext cx="6840538" cy="4405313"/>
            <a:chOff x="0" y="1628800"/>
            <a:chExt cx="6840760" cy="4404815"/>
          </a:xfrm>
        </p:grpSpPr>
        <p:pic>
          <p:nvPicPr>
            <p:cNvPr id="24591" name="Picture 4"/>
            <p:cNvPicPr>
              <a:picLocks noChangeAspect="1" noChangeArrowheads="1"/>
            </p:cNvPicPr>
            <p:nvPr/>
          </p:nvPicPr>
          <p:blipFill>
            <a:blip r:embed="rId2"/>
            <a:srcRect/>
            <a:stretch>
              <a:fillRect/>
            </a:stretch>
          </p:blipFill>
          <p:spPr bwMode="auto">
            <a:xfrm>
              <a:off x="0" y="1628800"/>
              <a:ext cx="6840760" cy="4404815"/>
            </a:xfrm>
            <a:prstGeom prst="rect">
              <a:avLst/>
            </a:prstGeom>
            <a:noFill/>
            <a:ln w="9525">
              <a:noFill/>
              <a:miter lim="800000"/>
              <a:headEnd/>
              <a:tailEnd/>
            </a:ln>
          </p:spPr>
        </p:pic>
        <p:sp>
          <p:nvSpPr>
            <p:cNvPr id="8" name="矩形 7"/>
            <p:cNvSpPr/>
            <p:nvPr/>
          </p:nvSpPr>
          <p:spPr>
            <a:xfrm>
              <a:off x="1331956" y="3357393"/>
              <a:ext cx="2519444" cy="21587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400" dirty="0">
                  <a:solidFill>
                    <a:srgbClr val="FF0000"/>
                  </a:solidFill>
                </a:rPr>
                <a:t>1</a:t>
              </a:r>
              <a:r>
                <a:rPr lang="zh-CN" altLang="en-US" sz="1400" dirty="0">
                  <a:solidFill>
                    <a:srgbClr val="FF0000"/>
                  </a:solidFill>
                </a:rPr>
                <a:t>、按“下载”排序</a:t>
              </a:r>
              <a:endParaRPr lang="zh-CN" altLang="en-US" sz="1400" dirty="0">
                <a:solidFill>
                  <a:srgbClr val="FF0000"/>
                </a:solidFill>
              </a:endParaRPr>
            </a:p>
          </p:txBody>
        </p:sp>
        <p:sp>
          <p:nvSpPr>
            <p:cNvPr id="12" name="矩形 11"/>
            <p:cNvSpPr/>
            <p:nvPr/>
          </p:nvSpPr>
          <p:spPr>
            <a:xfrm>
              <a:off x="9525" y="3862161"/>
              <a:ext cx="314335" cy="217145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400" dirty="0">
                  <a:solidFill>
                    <a:srgbClr val="FF0000"/>
                  </a:solidFill>
                </a:rPr>
                <a:t>2</a:t>
              </a:r>
              <a:r>
                <a:rPr lang="zh-CN" altLang="en-US" sz="1400" dirty="0">
                  <a:solidFill>
                    <a:srgbClr val="FF0000"/>
                  </a:solidFill>
                </a:rPr>
                <a:t>、勾选需阅读的文章</a:t>
              </a:r>
              <a:endParaRPr lang="zh-CN" altLang="en-US" sz="1400" dirty="0">
                <a:solidFill>
                  <a:srgbClr val="FF0000"/>
                </a:solidFill>
              </a:endParaRPr>
            </a:p>
          </p:txBody>
        </p:sp>
        <p:sp>
          <p:nvSpPr>
            <p:cNvPr id="9" name="矩形 8"/>
            <p:cNvSpPr/>
            <p:nvPr/>
          </p:nvSpPr>
          <p:spPr>
            <a:xfrm>
              <a:off x="1331956" y="3573268"/>
              <a:ext cx="2519444" cy="2587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400" dirty="0">
                  <a:solidFill>
                    <a:srgbClr val="FF0000"/>
                  </a:solidFill>
                </a:rPr>
                <a:t>3</a:t>
              </a:r>
              <a:r>
                <a:rPr lang="zh-CN" altLang="en-US" sz="1400" dirty="0">
                  <a:solidFill>
                    <a:srgbClr val="FF0000"/>
                  </a:solidFill>
                </a:rPr>
                <a:t>、开始“分析</a:t>
              </a:r>
              <a:r>
                <a:rPr lang="en-US" altLang="zh-CN" sz="1400" dirty="0">
                  <a:solidFill>
                    <a:srgbClr val="FF0000"/>
                  </a:solidFill>
                </a:rPr>
                <a:t>/</a:t>
              </a:r>
              <a:r>
                <a:rPr lang="zh-CN" altLang="en-US" sz="1400" dirty="0">
                  <a:solidFill>
                    <a:srgbClr val="FF0000"/>
                  </a:solidFill>
                </a:rPr>
                <a:t>阅读”</a:t>
              </a:r>
              <a:endParaRPr lang="zh-CN" altLang="en-US" sz="1400" dirty="0">
                <a:solidFill>
                  <a:srgbClr val="FF0000"/>
                </a:solidFill>
              </a:endParaRPr>
            </a:p>
          </p:txBody>
        </p:sp>
      </p:grpSp>
      <p:grpSp>
        <p:nvGrpSpPr>
          <p:cNvPr id="14" name="组合 13"/>
          <p:cNvGrpSpPr>
            <a:grpSpLocks/>
          </p:cNvGrpSpPr>
          <p:nvPr/>
        </p:nvGrpSpPr>
        <p:grpSpPr bwMode="auto">
          <a:xfrm>
            <a:off x="9525" y="2781300"/>
            <a:ext cx="6938963" cy="4002088"/>
            <a:chOff x="8959" y="2780928"/>
            <a:chExt cx="6939305" cy="4001929"/>
          </a:xfrm>
        </p:grpSpPr>
        <p:pic>
          <p:nvPicPr>
            <p:cNvPr id="24587" name="Picture 5"/>
            <p:cNvPicPr>
              <a:picLocks noChangeAspect="1" noChangeArrowheads="1"/>
            </p:cNvPicPr>
            <p:nvPr/>
          </p:nvPicPr>
          <p:blipFill>
            <a:blip r:embed="rId3"/>
            <a:srcRect/>
            <a:stretch>
              <a:fillRect/>
            </a:stretch>
          </p:blipFill>
          <p:spPr bwMode="auto">
            <a:xfrm>
              <a:off x="47533" y="2852934"/>
              <a:ext cx="6900731" cy="3929923"/>
            </a:xfrm>
            <a:prstGeom prst="rect">
              <a:avLst/>
            </a:prstGeom>
            <a:noFill/>
            <a:ln w="9525">
              <a:noFill/>
              <a:miter lim="800000"/>
              <a:headEnd/>
              <a:tailEnd/>
            </a:ln>
          </p:spPr>
        </p:pic>
        <p:sp>
          <p:nvSpPr>
            <p:cNvPr id="11" name="矩形 10"/>
            <p:cNvSpPr/>
            <p:nvPr/>
          </p:nvSpPr>
          <p:spPr>
            <a:xfrm>
              <a:off x="8959" y="3573060"/>
              <a:ext cx="530251" cy="320979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600" dirty="0">
                  <a:solidFill>
                    <a:srgbClr val="FF0000"/>
                  </a:solidFill>
                  <a:effectLst>
                    <a:outerShdw blurRad="38100" dist="38100" dir="2700000" algn="tl">
                      <a:srgbClr val="000000">
                        <a:alpha val="43137"/>
                      </a:srgbClr>
                    </a:outerShdw>
                  </a:effectLst>
                </a:rPr>
                <a:t>4</a:t>
              </a:r>
              <a:r>
                <a:rPr lang="zh-CN" altLang="en-US" sz="1600" dirty="0">
                  <a:solidFill>
                    <a:srgbClr val="FF0000"/>
                  </a:solidFill>
                  <a:effectLst>
                    <a:outerShdw blurRad="38100" dist="38100" dir="2700000" algn="tl">
                      <a:srgbClr val="000000">
                        <a:alpha val="43137"/>
                      </a:srgbClr>
                    </a:outerShdw>
                  </a:effectLst>
                </a:rPr>
                <a:t>、再次勾选这</a:t>
              </a:r>
              <a:r>
                <a:rPr lang="en-US" altLang="zh-CN" sz="1600" dirty="0">
                  <a:solidFill>
                    <a:srgbClr val="FF0000"/>
                  </a:solidFill>
                  <a:effectLst>
                    <a:outerShdw blurRad="38100" dist="38100" dir="2700000" algn="tl">
                      <a:srgbClr val="000000">
                        <a:alpha val="43137"/>
                      </a:srgbClr>
                    </a:outerShdw>
                  </a:effectLst>
                </a:rPr>
                <a:t>20</a:t>
              </a:r>
              <a:r>
                <a:rPr lang="zh-CN" altLang="en-US" sz="1600" dirty="0">
                  <a:solidFill>
                    <a:srgbClr val="FF0000"/>
                  </a:solidFill>
                  <a:effectLst>
                    <a:outerShdw blurRad="38100" dist="38100" dir="2700000" algn="tl">
                      <a:srgbClr val="000000">
                        <a:alpha val="43137"/>
                      </a:srgbClr>
                    </a:outerShdw>
                  </a:effectLst>
                </a:rPr>
                <a:t>篇文章</a:t>
              </a:r>
              <a:endParaRPr lang="zh-CN" altLang="en-US" sz="1600" dirty="0">
                <a:solidFill>
                  <a:srgbClr val="FF0000"/>
                </a:solidFill>
                <a:effectLst>
                  <a:outerShdw blurRad="38100" dist="38100" dir="2700000" algn="tl">
                    <a:srgbClr val="000000">
                      <a:alpha val="43137"/>
                    </a:srgbClr>
                  </a:outerShdw>
                </a:effectLst>
              </a:endParaRPr>
            </a:p>
          </p:txBody>
        </p:sp>
        <p:sp>
          <p:nvSpPr>
            <p:cNvPr id="13" name="矩形 12"/>
            <p:cNvSpPr/>
            <p:nvPr/>
          </p:nvSpPr>
          <p:spPr>
            <a:xfrm>
              <a:off x="3060284" y="2780928"/>
              <a:ext cx="2879867" cy="3603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rgbClr val="FF0000"/>
                  </a:solidFill>
                </a:rPr>
                <a:t>进入文献管理中心</a:t>
              </a:r>
              <a:endParaRPr lang="zh-CN" altLang="en-US" dirty="0">
                <a:solidFill>
                  <a:srgbClr val="FF0000"/>
                </a:solidFill>
              </a:endParaRPr>
            </a:p>
          </p:txBody>
        </p:sp>
        <p:sp>
          <p:nvSpPr>
            <p:cNvPr id="18" name="矩形 17"/>
            <p:cNvSpPr/>
            <p:nvPr/>
          </p:nvSpPr>
          <p:spPr>
            <a:xfrm>
              <a:off x="1152015" y="3234935"/>
              <a:ext cx="2484560" cy="3603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400" dirty="0">
                  <a:solidFill>
                    <a:srgbClr val="FF0000"/>
                  </a:solidFill>
                </a:rPr>
                <a:t>5.</a:t>
              </a:r>
              <a:r>
                <a:rPr lang="zh-CN" altLang="en-US" sz="1400" dirty="0">
                  <a:solidFill>
                    <a:srgbClr val="FF0000"/>
                  </a:solidFill>
                </a:rPr>
                <a:t>开始“阅读”</a:t>
              </a:r>
              <a:endParaRPr lang="zh-CN" altLang="en-US" sz="1400" dirty="0">
                <a:solidFill>
                  <a:srgbClr val="FF0000"/>
                </a:solidFill>
              </a:endParaRPr>
            </a:p>
          </p:txBody>
        </p:sp>
      </p:grpSp>
      <p:grpSp>
        <p:nvGrpSpPr>
          <p:cNvPr id="19" name="组合 18"/>
          <p:cNvGrpSpPr>
            <a:grpSpLocks/>
          </p:cNvGrpSpPr>
          <p:nvPr/>
        </p:nvGrpSpPr>
        <p:grpSpPr bwMode="auto">
          <a:xfrm>
            <a:off x="47625" y="1498600"/>
            <a:ext cx="6721475" cy="5318125"/>
            <a:chOff x="47533" y="1499067"/>
            <a:chExt cx="6721386" cy="5318003"/>
          </a:xfrm>
        </p:grpSpPr>
        <p:pic>
          <p:nvPicPr>
            <p:cNvPr id="24583" name="Picture 6"/>
            <p:cNvPicPr>
              <a:picLocks noChangeAspect="1" noChangeArrowheads="1"/>
            </p:cNvPicPr>
            <p:nvPr/>
          </p:nvPicPr>
          <p:blipFill>
            <a:blip r:embed="rId4"/>
            <a:srcRect/>
            <a:stretch>
              <a:fillRect/>
            </a:stretch>
          </p:blipFill>
          <p:spPr bwMode="auto">
            <a:xfrm>
              <a:off x="71841" y="1499067"/>
              <a:ext cx="6697078" cy="5318003"/>
            </a:xfrm>
            <a:prstGeom prst="rect">
              <a:avLst/>
            </a:prstGeom>
            <a:noFill/>
            <a:ln w="9525">
              <a:noFill/>
              <a:miter lim="800000"/>
              <a:headEnd/>
              <a:tailEnd/>
            </a:ln>
          </p:spPr>
        </p:pic>
        <p:sp>
          <p:nvSpPr>
            <p:cNvPr id="15" name="矩形 14"/>
            <p:cNvSpPr/>
            <p:nvPr/>
          </p:nvSpPr>
          <p:spPr>
            <a:xfrm>
              <a:off x="47533" y="2348361"/>
              <a:ext cx="1571604" cy="331303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0000"/>
                  </a:solidFill>
                  <a:effectLst>
                    <a:outerShdw blurRad="38100" dist="38100" dir="2700000" algn="tl">
                      <a:srgbClr val="000000">
                        <a:alpha val="43137"/>
                      </a:srgbClr>
                    </a:outerShdw>
                  </a:effectLst>
                </a:rPr>
                <a:t>6</a:t>
              </a:r>
              <a:r>
                <a:rPr lang="zh-CN" altLang="en-US" dirty="0">
                  <a:solidFill>
                    <a:srgbClr val="FF0000"/>
                  </a:solidFill>
                  <a:effectLst>
                    <a:outerShdw blurRad="38100" dist="38100" dir="2700000" algn="tl">
                      <a:srgbClr val="000000">
                        <a:alpha val="43137"/>
                      </a:srgbClr>
                    </a:outerShdw>
                  </a:effectLst>
                </a:rPr>
                <a:t>、当前选择</a:t>
              </a:r>
              <a:r>
                <a:rPr lang="en-US" altLang="zh-CN" dirty="0">
                  <a:solidFill>
                    <a:srgbClr val="FF0000"/>
                  </a:solidFill>
                  <a:effectLst>
                    <a:outerShdw blurRad="38100" dist="38100" dir="2700000" algn="tl">
                      <a:srgbClr val="000000">
                        <a:alpha val="43137"/>
                      </a:srgbClr>
                    </a:outerShdw>
                  </a:effectLst>
                </a:rPr>
                <a:t>20</a:t>
              </a:r>
              <a:r>
                <a:rPr lang="zh-CN" altLang="en-US" dirty="0">
                  <a:solidFill>
                    <a:srgbClr val="FF0000"/>
                  </a:solidFill>
                  <a:effectLst>
                    <a:outerShdw blurRad="38100" dist="38100" dir="2700000" algn="tl">
                      <a:srgbClr val="000000">
                        <a:alpha val="43137"/>
                      </a:srgbClr>
                    </a:outerShdw>
                  </a:effectLst>
                </a:rPr>
                <a:t>篇文章形成文献阅读目录树。根据文献类型自动分类。</a:t>
              </a:r>
              <a:endParaRPr lang="zh-CN" altLang="en-US" dirty="0">
                <a:solidFill>
                  <a:srgbClr val="FF0000"/>
                </a:solidFill>
                <a:effectLst>
                  <a:outerShdw blurRad="38100" dist="38100" dir="2700000" algn="tl">
                    <a:srgbClr val="000000">
                      <a:alpha val="43137"/>
                    </a:srgbClr>
                  </a:outerShdw>
                </a:effectLst>
              </a:endParaRPr>
            </a:p>
          </p:txBody>
        </p:sp>
        <p:sp>
          <p:nvSpPr>
            <p:cNvPr id="16" name="矩形 15"/>
            <p:cNvSpPr/>
            <p:nvPr/>
          </p:nvSpPr>
          <p:spPr>
            <a:xfrm>
              <a:off x="2123956" y="2348361"/>
              <a:ext cx="3816299" cy="36035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altLang="zh-CN" sz="1400" dirty="0">
                  <a:solidFill>
                    <a:srgbClr val="FF0000"/>
                  </a:solidFill>
                </a:rPr>
                <a:t>7</a:t>
              </a:r>
              <a:r>
                <a:rPr lang="zh-CN" altLang="en-US" sz="1400" dirty="0">
                  <a:solidFill>
                    <a:srgbClr val="FF0000"/>
                  </a:solidFill>
                </a:rPr>
                <a:t>、通过阅读，对满意的文献可以直接下载</a:t>
              </a:r>
              <a:endParaRPr lang="zh-CN" altLang="en-US" sz="1400" dirty="0">
                <a:solidFill>
                  <a:srgbClr val="FF0000"/>
                </a:solidFill>
              </a:endParaRPr>
            </a:p>
          </p:txBody>
        </p:sp>
        <p:sp>
          <p:nvSpPr>
            <p:cNvPr id="17" name="矩形 16"/>
            <p:cNvSpPr/>
            <p:nvPr/>
          </p:nvSpPr>
          <p:spPr>
            <a:xfrm>
              <a:off x="5003642" y="1989594"/>
              <a:ext cx="936613" cy="35876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标题 2"/>
          <p:cNvSpPr>
            <a:spLocks noGrp="1"/>
          </p:cNvSpPr>
          <p:nvPr>
            <p:ph type="title"/>
          </p:nvPr>
        </p:nvSpPr>
        <p:spPr>
          <a:xfrm>
            <a:off x="457200" y="274638"/>
            <a:ext cx="8229600" cy="541337"/>
          </a:xfrm>
        </p:spPr>
        <p:txBody>
          <a:bodyPr/>
          <a:lstStyle/>
          <a:p>
            <a:r>
              <a:rPr lang="zh-CN" altLang="en-US" smtClean="0"/>
              <a:t>二、</a:t>
            </a:r>
            <a:r>
              <a:rPr lang="en-US" altLang="zh-CN" smtClean="0"/>
              <a:t>KDN</a:t>
            </a:r>
            <a:r>
              <a:rPr lang="zh-CN" altLang="en-US" smtClean="0"/>
              <a:t>使用指南</a:t>
            </a:r>
            <a:r>
              <a:rPr lang="en-US" altLang="zh-CN" smtClean="0"/>
              <a:t>-</a:t>
            </a:r>
            <a:r>
              <a:rPr lang="zh-CN" altLang="en-US" smtClean="0"/>
              <a:t>检索</a:t>
            </a:r>
          </a:p>
        </p:txBody>
      </p:sp>
      <p:sp>
        <p:nvSpPr>
          <p:cNvPr id="25602" name="矩形 3"/>
          <p:cNvSpPr>
            <a:spLocks noChangeArrowheads="1"/>
          </p:cNvSpPr>
          <p:nvPr/>
        </p:nvSpPr>
        <p:spPr bwMode="auto">
          <a:xfrm>
            <a:off x="250825" y="1196975"/>
            <a:ext cx="5545138" cy="369888"/>
          </a:xfrm>
          <a:prstGeom prst="rect">
            <a:avLst/>
          </a:prstGeom>
          <a:noFill/>
          <a:ln w="9525">
            <a:noFill/>
            <a:miter lim="800000"/>
            <a:headEnd/>
            <a:tailEnd/>
          </a:ln>
        </p:spPr>
        <p:txBody>
          <a:bodyPr>
            <a:spAutoFit/>
          </a:bodyPr>
          <a:lstStyle/>
          <a:p>
            <a:pPr marL="285750" indent="-285750">
              <a:buFont typeface="Arial" charset="0"/>
              <a:buChar char="•"/>
            </a:pPr>
            <a:r>
              <a:rPr lang="en-US" altLang="zh-CN">
                <a:ea typeface="微软雅黑"/>
              </a:rPr>
              <a:t>2.2.4</a:t>
            </a:r>
            <a:r>
              <a:rPr lang="zh-CN" altLang="en-US">
                <a:ea typeface="微软雅黑"/>
              </a:rPr>
              <a:t>检索结果处理：文献分析</a:t>
            </a:r>
            <a:endParaRPr lang="en-US" altLang="zh-CN">
              <a:ea typeface="微软雅黑"/>
            </a:endParaRPr>
          </a:p>
        </p:txBody>
      </p:sp>
      <p:grpSp>
        <p:nvGrpSpPr>
          <p:cNvPr id="9" name="组合 8"/>
          <p:cNvGrpSpPr>
            <a:grpSpLocks/>
          </p:cNvGrpSpPr>
          <p:nvPr/>
        </p:nvGrpSpPr>
        <p:grpSpPr bwMode="auto">
          <a:xfrm>
            <a:off x="-14288" y="1566863"/>
            <a:ext cx="9091613" cy="5284787"/>
            <a:chOff x="-13950" y="1566084"/>
            <a:chExt cx="9090762" cy="5285538"/>
          </a:xfrm>
        </p:grpSpPr>
        <p:pic>
          <p:nvPicPr>
            <p:cNvPr id="25625" name="Picture 2"/>
            <p:cNvPicPr>
              <a:picLocks noChangeAspect="1" noChangeArrowheads="1"/>
            </p:cNvPicPr>
            <p:nvPr/>
          </p:nvPicPr>
          <p:blipFill>
            <a:blip r:embed="rId2"/>
            <a:srcRect/>
            <a:stretch>
              <a:fillRect/>
            </a:stretch>
          </p:blipFill>
          <p:spPr bwMode="auto">
            <a:xfrm>
              <a:off x="-13950" y="1566084"/>
              <a:ext cx="9090762" cy="5285538"/>
            </a:xfrm>
            <a:prstGeom prst="rect">
              <a:avLst/>
            </a:prstGeom>
            <a:noFill/>
            <a:ln w="9525">
              <a:noFill/>
              <a:miter lim="800000"/>
              <a:headEnd/>
              <a:tailEnd/>
            </a:ln>
          </p:spPr>
        </p:pic>
        <p:sp>
          <p:nvSpPr>
            <p:cNvPr id="6" name="矩形 5"/>
            <p:cNvSpPr/>
            <p:nvPr/>
          </p:nvSpPr>
          <p:spPr>
            <a:xfrm>
              <a:off x="3924269" y="1629593"/>
              <a:ext cx="3815993" cy="50330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rgbClr val="FF0000"/>
                  </a:solidFill>
                </a:rPr>
                <a:t>返回“文献管理中心”</a:t>
              </a:r>
              <a:endParaRPr lang="zh-CN" altLang="en-US" dirty="0">
                <a:solidFill>
                  <a:srgbClr val="FF0000"/>
                </a:solidFill>
              </a:endParaRPr>
            </a:p>
          </p:txBody>
        </p:sp>
        <p:sp>
          <p:nvSpPr>
            <p:cNvPr id="7" name="矩形 6"/>
            <p:cNvSpPr/>
            <p:nvPr/>
          </p:nvSpPr>
          <p:spPr>
            <a:xfrm>
              <a:off x="337" y="2493316"/>
              <a:ext cx="539699" cy="435830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971796" y="2132902"/>
              <a:ext cx="647639" cy="3604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971796" y="2493316"/>
              <a:ext cx="2052446" cy="36041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dirty="0">
                  <a:solidFill>
                    <a:srgbClr val="FF0000"/>
                  </a:solidFill>
                </a:rPr>
                <a:t>开始文献“分析”</a:t>
              </a:r>
              <a:endParaRPr lang="zh-CN" altLang="en-US" dirty="0">
                <a:solidFill>
                  <a:srgbClr val="FF0000"/>
                </a:solidFill>
              </a:endParaRPr>
            </a:p>
          </p:txBody>
        </p:sp>
      </p:grpSp>
      <p:grpSp>
        <p:nvGrpSpPr>
          <p:cNvPr id="12" name="组合 11"/>
          <p:cNvGrpSpPr>
            <a:grpSpLocks/>
          </p:cNvGrpSpPr>
          <p:nvPr/>
        </p:nvGrpSpPr>
        <p:grpSpPr bwMode="auto">
          <a:xfrm>
            <a:off x="-14288" y="1566863"/>
            <a:ext cx="9056688" cy="5284787"/>
            <a:chOff x="-13950" y="1566084"/>
            <a:chExt cx="9057038" cy="5285538"/>
          </a:xfrm>
        </p:grpSpPr>
        <p:pic>
          <p:nvPicPr>
            <p:cNvPr id="25623" name="Picture 3"/>
            <p:cNvPicPr>
              <a:picLocks noChangeAspect="1" noChangeArrowheads="1"/>
            </p:cNvPicPr>
            <p:nvPr/>
          </p:nvPicPr>
          <p:blipFill>
            <a:blip r:embed="rId3"/>
            <a:srcRect/>
            <a:stretch>
              <a:fillRect/>
            </a:stretch>
          </p:blipFill>
          <p:spPr bwMode="auto">
            <a:xfrm>
              <a:off x="-13950" y="1566084"/>
              <a:ext cx="9057038" cy="5285538"/>
            </a:xfrm>
            <a:prstGeom prst="rect">
              <a:avLst/>
            </a:prstGeom>
            <a:noFill/>
            <a:ln w="9525">
              <a:noFill/>
              <a:miter lim="800000"/>
              <a:headEnd/>
              <a:tailEnd/>
            </a:ln>
          </p:spPr>
        </p:pic>
        <p:sp>
          <p:nvSpPr>
            <p:cNvPr id="11" name="矩形 10"/>
            <p:cNvSpPr/>
            <p:nvPr/>
          </p:nvSpPr>
          <p:spPr>
            <a:xfrm>
              <a:off x="6156901" y="2672728"/>
              <a:ext cx="2590900" cy="28452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altLang="zh-CN" dirty="0">
                  <a:solidFill>
                    <a:srgbClr val="FF0000"/>
                  </a:solidFill>
                </a:rPr>
                <a:t>1</a:t>
              </a:r>
              <a:r>
                <a:rPr lang="zh-CN" altLang="en-US" dirty="0">
                  <a:solidFill>
                    <a:srgbClr val="FF0000"/>
                  </a:solidFill>
                </a:rPr>
                <a:t>、出现文献分析的可视化图。</a:t>
              </a:r>
              <a:endParaRPr lang="en-US" altLang="zh-CN" dirty="0">
                <a:solidFill>
                  <a:srgbClr val="FF0000"/>
                </a:solidFill>
              </a:endParaRPr>
            </a:p>
            <a:p>
              <a:pPr fontAlgn="auto">
                <a:spcBef>
                  <a:spcPts val="0"/>
                </a:spcBef>
                <a:spcAft>
                  <a:spcPts val="0"/>
                </a:spcAft>
                <a:defRPr/>
              </a:pPr>
              <a:r>
                <a:rPr lang="en-US" altLang="zh-CN" dirty="0">
                  <a:solidFill>
                    <a:srgbClr val="FF0000"/>
                  </a:solidFill>
                </a:rPr>
                <a:t>2</a:t>
              </a:r>
              <a:r>
                <a:rPr lang="zh-CN" altLang="en-US" dirty="0">
                  <a:solidFill>
                    <a:srgbClr val="FF0000"/>
                  </a:solidFill>
                </a:rPr>
                <a:t>、蓝色球为当前选择的文献。绿色球为选择文献的参考文献。</a:t>
              </a:r>
              <a:endParaRPr lang="en-US" altLang="zh-CN" dirty="0">
                <a:solidFill>
                  <a:srgbClr val="FF0000"/>
                </a:solidFill>
              </a:endParaRPr>
            </a:p>
            <a:p>
              <a:pPr fontAlgn="auto">
                <a:spcBef>
                  <a:spcPts val="0"/>
                </a:spcBef>
                <a:spcAft>
                  <a:spcPts val="0"/>
                </a:spcAft>
                <a:defRPr/>
              </a:pPr>
              <a:r>
                <a:rPr lang="en-US" altLang="zh-CN" dirty="0">
                  <a:solidFill>
                    <a:srgbClr val="FF0000"/>
                  </a:solidFill>
                </a:rPr>
                <a:t>3</a:t>
              </a:r>
              <a:r>
                <a:rPr lang="zh-CN" altLang="en-US" dirty="0">
                  <a:solidFill>
                    <a:srgbClr val="FF0000"/>
                  </a:solidFill>
                </a:rPr>
                <a:t>、黄色球为选择文献的引证文献。</a:t>
              </a:r>
              <a:endParaRPr lang="en-US" altLang="zh-CN" dirty="0">
                <a:solidFill>
                  <a:srgbClr val="FF0000"/>
                </a:solidFill>
              </a:endParaRPr>
            </a:p>
            <a:p>
              <a:pPr fontAlgn="auto">
                <a:spcBef>
                  <a:spcPts val="0"/>
                </a:spcBef>
                <a:spcAft>
                  <a:spcPts val="0"/>
                </a:spcAft>
                <a:defRPr/>
              </a:pPr>
              <a:r>
                <a:rPr lang="en-US" altLang="zh-CN" dirty="0">
                  <a:solidFill>
                    <a:srgbClr val="FF0000"/>
                  </a:solidFill>
                </a:rPr>
                <a:t>4</a:t>
              </a:r>
              <a:r>
                <a:rPr lang="zh-CN" altLang="en-US" dirty="0">
                  <a:solidFill>
                    <a:srgbClr val="FF0000"/>
                  </a:solidFill>
                </a:rPr>
                <a:t>、引证</a:t>
              </a:r>
              <a:r>
                <a:rPr lang="zh-CN" altLang="en-US" dirty="0">
                  <a:solidFill>
                    <a:srgbClr val="FF0000"/>
                  </a:solidFill>
                </a:rPr>
                <a:t>文献越多 </a:t>
              </a:r>
              <a:r>
                <a:rPr lang="zh-CN" altLang="en-US" dirty="0">
                  <a:solidFill>
                    <a:srgbClr val="FF0000"/>
                  </a:solidFill>
                </a:rPr>
                <a:t>，被</a:t>
              </a:r>
              <a:r>
                <a:rPr lang="zh-CN" altLang="en-US" dirty="0">
                  <a:solidFill>
                    <a:srgbClr val="FF0000"/>
                  </a:solidFill>
                </a:rPr>
                <a:t>引频次越</a:t>
              </a:r>
              <a:r>
                <a:rPr lang="zh-CN" altLang="en-US" dirty="0">
                  <a:solidFill>
                    <a:srgbClr val="FF0000"/>
                  </a:solidFill>
                </a:rPr>
                <a:t>高， </a:t>
              </a:r>
              <a:r>
                <a:rPr lang="zh-CN" altLang="en-US" dirty="0">
                  <a:solidFill>
                    <a:srgbClr val="FF0000"/>
                  </a:solidFill>
                </a:rPr>
                <a:t>文献价值越大</a:t>
              </a:r>
            </a:p>
          </p:txBody>
        </p:sp>
      </p:grpSp>
      <p:grpSp>
        <p:nvGrpSpPr>
          <p:cNvPr id="14" name="组合 13"/>
          <p:cNvGrpSpPr>
            <a:grpSpLocks/>
          </p:cNvGrpSpPr>
          <p:nvPr/>
        </p:nvGrpSpPr>
        <p:grpSpPr bwMode="auto">
          <a:xfrm>
            <a:off x="-14288" y="2060575"/>
            <a:ext cx="9043988" cy="3478213"/>
            <a:chOff x="-13950" y="2060848"/>
            <a:chExt cx="9043088" cy="3477592"/>
          </a:xfrm>
        </p:grpSpPr>
        <p:pic>
          <p:nvPicPr>
            <p:cNvPr id="25621" name="Picture 4"/>
            <p:cNvPicPr>
              <a:picLocks noChangeAspect="1" noChangeArrowheads="1"/>
            </p:cNvPicPr>
            <p:nvPr/>
          </p:nvPicPr>
          <p:blipFill>
            <a:blip r:embed="rId4"/>
            <a:srcRect/>
            <a:stretch>
              <a:fillRect/>
            </a:stretch>
          </p:blipFill>
          <p:spPr bwMode="auto">
            <a:xfrm>
              <a:off x="-13950" y="2166590"/>
              <a:ext cx="9043088" cy="3371850"/>
            </a:xfrm>
            <a:prstGeom prst="rect">
              <a:avLst/>
            </a:prstGeom>
            <a:noFill/>
            <a:ln w="9525">
              <a:noFill/>
              <a:miter lim="800000"/>
              <a:headEnd/>
              <a:tailEnd/>
            </a:ln>
          </p:spPr>
        </p:pic>
        <p:sp>
          <p:nvSpPr>
            <p:cNvPr id="25622" name="TextBox 12"/>
            <p:cNvSpPr txBox="1">
              <a:spLocks noChangeArrowheads="1"/>
            </p:cNvSpPr>
            <p:nvPr/>
          </p:nvSpPr>
          <p:spPr bwMode="auto">
            <a:xfrm>
              <a:off x="1115616" y="2060848"/>
              <a:ext cx="5904656" cy="646331"/>
            </a:xfrm>
            <a:prstGeom prst="rect">
              <a:avLst/>
            </a:prstGeom>
            <a:noFill/>
            <a:ln w="9525">
              <a:noFill/>
              <a:miter lim="800000"/>
              <a:headEnd/>
              <a:tailEnd/>
            </a:ln>
          </p:spPr>
          <p:txBody>
            <a:bodyPr>
              <a:spAutoFit/>
            </a:bodyPr>
            <a:lstStyle/>
            <a:p>
              <a:r>
                <a:rPr lang="en-US" altLang="zh-CN">
                  <a:solidFill>
                    <a:srgbClr val="FF0000"/>
                  </a:solidFill>
                  <a:ea typeface="微软雅黑"/>
                </a:rPr>
                <a:t>5.</a:t>
              </a:r>
              <a:r>
                <a:rPr lang="zh-CN" altLang="en-US">
                  <a:solidFill>
                    <a:srgbClr val="FF0000"/>
                  </a:solidFill>
                  <a:ea typeface="微软雅黑"/>
                </a:rPr>
                <a:t>图的下方是当前选择文献的所有参考文献，可以根据参考频次，选择性阅读，包括参考的外文文献。</a:t>
              </a:r>
            </a:p>
          </p:txBody>
        </p:sp>
      </p:grpSp>
      <p:grpSp>
        <p:nvGrpSpPr>
          <p:cNvPr id="15" name="组合 14"/>
          <p:cNvGrpSpPr>
            <a:grpSpLocks/>
          </p:cNvGrpSpPr>
          <p:nvPr/>
        </p:nvGrpSpPr>
        <p:grpSpPr bwMode="auto">
          <a:xfrm>
            <a:off x="28575" y="2636838"/>
            <a:ext cx="8932863" cy="3484562"/>
            <a:chOff x="28260" y="2636912"/>
            <a:chExt cx="8933265" cy="3484054"/>
          </a:xfrm>
        </p:grpSpPr>
        <p:pic>
          <p:nvPicPr>
            <p:cNvPr id="25619" name="Picture 5"/>
            <p:cNvPicPr>
              <a:picLocks noChangeAspect="1" noChangeArrowheads="1"/>
            </p:cNvPicPr>
            <p:nvPr/>
          </p:nvPicPr>
          <p:blipFill>
            <a:blip r:embed="rId5"/>
            <a:srcRect/>
            <a:stretch>
              <a:fillRect/>
            </a:stretch>
          </p:blipFill>
          <p:spPr bwMode="auto">
            <a:xfrm>
              <a:off x="28260" y="2672916"/>
              <a:ext cx="8933265" cy="3448050"/>
            </a:xfrm>
            <a:prstGeom prst="rect">
              <a:avLst/>
            </a:prstGeom>
            <a:noFill/>
            <a:ln w="9525">
              <a:noFill/>
              <a:miter lim="800000"/>
              <a:headEnd/>
              <a:tailEnd/>
            </a:ln>
          </p:spPr>
        </p:pic>
        <p:sp>
          <p:nvSpPr>
            <p:cNvPr id="25620" name="TextBox 18"/>
            <p:cNvSpPr txBox="1">
              <a:spLocks noChangeArrowheads="1"/>
            </p:cNvSpPr>
            <p:nvPr/>
          </p:nvSpPr>
          <p:spPr bwMode="auto">
            <a:xfrm>
              <a:off x="971600" y="2636912"/>
              <a:ext cx="5904656" cy="369332"/>
            </a:xfrm>
            <a:prstGeom prst="rect">
              <a:avLst/>
            </a:prstGeom>
            <a:noFill/>
            <a:ln w="9525">
              <a:noFill/>
              <a:miter lim="800000"/>
              <a:headEnd/>
              <a:tailEnd/>
            </a:ln>
          </p:spPr>
          <p:txBody>
            <a:bodyPr>
              <a:spAutoFit/>
            </a:bodyPr>
            <a:lstStyle/>
            <a:p>
              <a:r>
                <a:rPr lang="en-US" altLang="zh-CN">
                  <a:solidFill>
                    <a:srgbClr val="FF0000"/>
                  </a:solidFill>
                  <a:ea typeface="微软雅黑"/>
                </a:rPr>
                <a:t>6.</a:t>
              </a:r>
              <a:r>
                <a:rPr lang="zh-CN" altLang="en-US">
                  <a:solidFill>
                    <a:srgbClr val="FF0000"/>
                  </a:solidFill>
                  <a:ea typeface="微软雅黑"/>
                </a:rPr>
                <a:t>其次是当前选择文献的所有引证文献。</a:t>
              </a:r>
            </a:p>
          </p:txBody>
        </p:sp>
      </p:grpSp>
      <p:grpSp>
        <p:nvGrpSpPr>
          <p:cNvPr id="17" name="组合 16"/>
          <p:cNvGrpSpPr>
            <a:grpSpLocks/>
          </p:cNvGrpSpPr>
          <p:nvPr/>
        </p:nvGrpSpPr>
        <p:grpSpPr bwMode="auto">
          <a:xfrm>
            <a:off x="330200" y="1924050"/>
            <a:ext cx="8353425" cy="4946650"/>
            <a:chOff x="330906" y="1923572"/>
            <a:chExt cx="8353375" cy="4946738"/>
          </a:xfrm>
        </p:grpSpPr>
        <p:pic>
          <p:nvPicPr>
            <p:cNvPr id="25617" name="Picture 6"/>
            <p:cNvPicPr>
              <a:picLocks noChangeAspect="1" noChangeArrowheads="1"/>
            </p:cNvPicPr>
            <p:nvPr/>
          </p:nvPicPr>
          <p:blipFill>
            <a:blip r:embed="rId6"/>
            <a:srcRect/>
            <a:stretch>
              <a:fillRect/>
            </a:stretch>
          </p:blipFill>
          <p:spPr bwMode="auto">
            <a:xfrm>
              <a:off x="330906" y="1923572"/>
              <a:ext cx="8353375" cy="4946738"/>
            </a:xfrm>
            <a:prstGeom prst="rect">
              <a:avLst/>
            </a:prstGeom>
            <a:noFill/>
            <a:ln w="9525">
              <a:noFill/>
              <a:miter lim="800000"/>
              <a:headEnd/>
              <a:tailEnd/>
            </a:ln>
          </p:spPr>
        </p:pic>
        <p:sp>
          <p:nvSpPr>
            <p:cNvPr id="16" name="矩形 15"/>
            <p:cNvSpPr/>
            <p:nvPr/>
          </p:nvSpPr>
          <p:spPr>
            <a:xfrm>
              <a:off x="827791" y="3717479"/>
              <a:ext cx="3384530" cy="9541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0000"/>
                  </a:solidFill>
                </a:rPr>
                <a:t>7</a:t>
              </a:r>
              <a:r>
                <a:rPr lang="zh-CN" altLang="en-US" dirty="0">
                  <a:solidFill>
                    <a:srgbClr val="FF0000"/>
                  </a:solidFill>
                </a:rPr>
                <a:t>、当前被选文献的共被引文献，是对被引文献重要性的发现</a:t>
              </a:r>
              <a:endParaRPr lang="zh-CN" altLang="en-US" dirty="0">
                <a:solidFill>
                  <a:srgbClr val="FF0000"/>
                </a:solidFill>
              </a:endParaRPr>
            </a:p>
          </p:txBody>
        </p:sp>
      </p:grpSp>
      <p:grpSp>
        <p:nvGrpSpPr>
          <p:cNvPr id="20" name="组合 19"/>
          <p:cNvGrpSpPr>
            <a:grpSpLocks/>
          </p:cNvGrpSpPr>
          <p:nvPr/>
        </p:nvGrpSpPr>
        <p:grpSpPr bwMode="auto">
          <a:xfrm>
            <a:off x="114300" y="2038350"/>
            <a:ext cx="8915400" cy="3627438"/>
            <a:chOff x="35314" y="2281039"/>
            <a:chExt cx="8914177" cy="3628070"/>
          </a:xfrm>
        </p:grpSpPr>
        <p:pic>
          <p:nvPicPr>
            <p:cNvPr id="25615" name="Picture 7"/>
            <p:cNvPicPr>
              <a:picLocks noChangeAspect="1" noChangeArrowheads="1"/>
            </p:cNvPicPr>
            <p:nvPr/>
          </p:nvPicPr>
          <p:blipFill>
            <a:blip r:embed="rId7"/>
            <a:srcRect/>
            <a:stretch>
              <a:fillRect/>
            </a:stretch>
          </p:blipFill>
          <p:spPr bwMode="auto">
            <a:xfrm>
              <a:off x="35314" y="2281039"/>
              <a:ext cx="8914177" cy="3628070"/>
            </a:xfrm>
            <a:prstGeom prst="rect">
              <a:avLst/>
            </a:prstGeom>
            <a:noFill/>
            <a:ln w="9525">
              <a:noFill/>
              <a:miter lim="800000"/>
              <a:headEnd/>
              <a:tailEnd/>
            </a:ln>
          </p:spPr>
        </p:pic>
        <p:sp>
          <p:nvSpPr>
            <p:cNvPr id="18" name="矩形 17"/>
            <p:cNvSpPr/>
            <p:nvPr/>
          </p:nvSpPr>
          <p:spPr>
            <a:xfrm>
              <a:off x="1619422" y="2312795"/>
              <a:ext cx="6120560" cy="36042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0000"/>
                  </a:solidFill>
                </a:rPr>
                <a:t>8</a:t>
              </a:r>
              <a:r>
                <a:rPr lang="zh-CN" altLang="en-US" dirty="0">
                  <a:solidFill>
                    <a:srgbClr val="FF0000"/>
                  </a:solidFill>
                </a:rPr>
                <a:t>、关注度越高，文献价值越大，发现读者推荐文献</a:t>
              </a:r>
              <a:endParaRPr lang="zh-CN" altLang="en-US" dirty="0">
                <a:solidFill>
                  <a:srgbClr val="FF0000"/>
                </a:solidFill>
              </a:endParaRPr>
            </a:p>
          </p:txBody>
        </p:sp>
      </p:grpSp>
      <p:grpSp>
        <p:nvGrpSpPr>
          <p:cNvPr id="22" name="组合 21"/>
          <p:cNvGrpSpPr>
            <a:grpSpLocks/>
          </p:cNvGrpSpPr>
          <p:nvPr/>
        </p:nvGrpSpPr>
        <p:grpSpPr bwMode="auto">
          <a:xfrm>
            <a:off x="17463" y="2489200"/>
            <a:ext cx="9059862" cy="2976563"/>
            <a:chOff x="28260" y="3006243"/>
            <a:chExt cx="9059721" cy="2976208"/>
          </a:xfrm>
        </p:grpSpPr>
        <p:pic>
          <p:nvPicPr>
            <p:cNvPr id="25613" name="Picture 9"/>
            <p:cNvPicPr>
              <a:picLocks noChangeAspect="1" noChangeArrowheads="1"/>
            </p:cNvPicPr>
            <p:nvPr/>
          </p:nvPicPr>
          <p:blipFill>
            <a:blip r:embed="rId8"/>
            <a:srcRect/>
            <a:stretch>
              <a:fillRect/>
            </a:stretch>
          </p:blipFill>
          <p:spPr bwMode="auto">
            <a:xfrm>
              <a:off x="28260" y="3006243"/>
              <a:ext cx="9059721" cy="2976208"/>
            </a:xfrm>
            <a:prstGeom prst="rect">
              <a:avLst/>
            </a:prstGeom>
            <a:noFill/>
            <a:ln w="9525">
              <a:noFill/>
              <a:miter lim="800000"/>
              <a:headEnd/>
              <a:tailEnd/>
            </a:ln>
          </p:spPr>
        </p:pic>
        <p:sp>
          <p:nvSpPr>
            <p:cNvPr id="25614" name="TextBox 20"/>
            <p:cNvSpPr txBox="1">
              <a:spLocks noChangeArrowheads="1"/>
            </p:cNvSpPr>
            <p:nvPr/>
          </p:nvSpPr>
          <p:spPr bwMode="auto">
            <a:xfrm>
              <a:off x="1241285" y="4309681"/>
              <a:ext cx="7468711" cy="369332"/>
            </a:xfrm>
            <a:prstGeom prst="rect">
              <a:avLst/>
            </a:prstGeom>
            <a:noFill/>
            <a:ln w="9525">
              <a:noFill/>
              <a:miter lim="800000"/>
              <a:headEnd/>
              <a:tailEnd/>
            </a:ln>
          </p:spPr>
          <p:txBody>
            <a:bodyPr wrap="none">
              <a:spAutoFit/>
            </a:bodyPr>
            <a:lstStyle/>
            <a:p>
              <a:r>
                <a:rPr lang="en-US" altLang="zh-CN">
                  <a:solidFill>
                    <a:srgbClr val="FF0000"/>
                  </a:solidFill>
                  <a:ea typeface="微软雅黑"/>
                </a:rPr>
                <a:t>9</a:t>
              </a:r>
              <a:r>
                <a:rPr lang="zh-CN" altLang="en-US">
                  <a:solidFill>
                    <a:srgbClr val="FF0000"/>
                  </a:solidFill>
                  <a:ea typeface="微软雅黑"/>
                </a:rPr>
                <a:t>、被引频次反映了文献的价值程度，可直接定位排行最靠前的重要文献</a:t>
              </a:r>
            </a:p>
          </p:txBody>
        </p:sp>
      </p:grpSp>
      <p:grpSp>
        <p:nvGrpSpPr>
          <p:cNvPr id="24" name="组合 23"/>
          <p:cNvGrpSpPr>
            <a:grpSpLocks/>
          </p:cNvGrpSpPr>
          <p:nvPr/>
        </p:nvGrpSpPr>
        <p:grpSpPr bwMode="auto">
          <a:xfrm>
            <a:off x="330200" y="1628775"/>
            <a:ext cx="8913813" cy="4860925"/>
            <a:chOff x="231313" y="1867976"/>
            <a:chExt cx="8912687" cy="4860886"/>
          </a:xfrm>
        </p:grpSpPr>
        <p:pic>
          <p:nvPicPr>
            <p:cNvPr id="25611" name="Picture 10"/>
            <p:cNvPicPr>
              <a:picLocks noChangeAspect="1" noChangeArrowheads="1"/>
            </p:cNvPicPr>
            <p:nvPr/>
          </p:nvPicPr>
          <p:blipFill>
            <a:blip r:embed="rId9"/>
            <a:srcRect/>
            <a:stretch>
              <a:fillRect/>
            </a:stretch>
          </p:blipFill>
          <p:spPr bwMode="auto">
            <a:xfrm>
              <a:off x="231313" y="1867976"/>
              <a:ext cx="8718178" cy="4860886"/>
            </a:xfrm>
            <a:prstGeom prst="rect">
              <a:avLst/>
            </a:prstGeom>
            <a:noFill/>
            <a:ln w="9525">
              <a:noFill/>
              <a:miter lim="800000"/>
              <a:headEnd/>
              <a:tailEnd/>
            </a:ln>
          </p:spPr>
        </p:pic>
        <p:sp>
          <p:nvSpPr>
            <p:cNvPr id="25612" name="TextBox 22"/>
            <p:cNvSpPr txBox="1">
              <a:spLocks noChangeArrowheads="1"/>
            </p:cNvSpPr>
            <p:nvPr/>
          </p:nvSpPr>
          <p:spPr bwMode="auto">
            <a:xfrm>
              <a:off x="392886" y="2411596"/>
              <a:ext cx="8751114" cy="369332"/>
            </a:xfrm>
            <a:prstGeom prst="rect">
              <a:avLst/>
            </a:prstGeom>
            <a:noFill/>
            <a:ln w="9525">
              <a:noFill/>
              <a:miter lim="800000"/>
              <a:headEnd/>
              <a:tailEnd/>
            </a:ln>
          </p:spPr>
          <p:txBody>
            <a:bodyPr wrap="none">
              <a:spAutoFit/>
            </a:bodyPr>
            <a:lstStyle/>
            <a:p>
              <a:r>
                <a:rPr lang="en-US" altLang="zh-CN">
                  <a:solidFill>
                    <a:srgbClr val="FF0000"/>
                  </a:solidFill>
                  <a:ea typeface="微软雅黑"/>
                </a:rPr>
                <a:t>10</a:t>
              </a:r>
              <a:r>
                <a:rPr lang="zh-CN" altLang="en-US">
                  <a:solidFill>
                    <a:srgbClr val="FF0000"/>
                  </a:solidFill>
                  <a:ea typeface="微软雅黑"/>
                </a:rPr>
                <a:t>、通过文献分布图发现研究领域，最新文献的分布状态，研究领域基金支持的情况</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ppt_x"/>
                                          </p:val>
                                        </p:tav>
                                        <p:tav tm="100000">
                                          <p:val>
                                            <p:strVal val="#ppt_x"/>
                                          </p:val>
                                        </p:tav>
                                      </p:tavLst>
                                    </p:anim>
                                    <p:anim calcmode="lin" valueType="num">
                                      <p:cBhvr additive="base">
                                        <p:cTn id="5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标题 2"/>
          <p:cNvSpPr>
            <a:spLocks noGrp="1"/>
          </p:cNvSpPr>
          <p:nvPr>
            <p:ph type="title"/>
          </p:nvPr>
        </p:nvSpPr>
        <p:spPr>
          <a:xfrm>
            <a:off x="457200" y="274638"/>
            <a:ext cx="8229600" cy="541337"/>
          </a:xfrm>
        </p:spPr>
        <p:txBody>
          <a:bodyPr/>
          <a:lstStyle/>
          <a:p>
            <a:r>
              <a:rPr lang="zh-CN" altLang="en-US" smtClean="0"/>
              <a:t>二、</a:t>
            </a:r>
            <a:r>
              <a:rPr lang="en-US" altLang="zh-CN" smtClean="0"/>
              <a:t> KNS6.5</a:t>
            </a:r>
            <a:r>
              <a:rPr lang="zh-CN" altLang="en-US" smtClean="0"/>
              <a:t>平台使用指南</a:t>
            </a:r>
            <a:r>
              <a:rPr lang="en-US" altLang="zh-CN" smtClean="0"/>
              <a:t>-</a:t>
            </a:r>
            <a:r>
              <a:rPr lang="zh-CN" altLang="en-US" smtClean="0"/>
              <a:t>检索</a:t>
            </a:r>
          </a:p>
        </p:txBody>
      </p:sp>
      <p:sp>
        <p:nvSpPr>
          <p:cNvPr id="4" name="矩形 3"/>
          <p:cNvSpPr/>
          <p:nvPr/>
        </p:nvSpPr>
        <p:spPr>
          <a:xfrm>
            <a:off x="468313" y="1125538"/>
            <a:ext cx="4011612" cy="430212"/>
          </a:xfrm>
          <a:prstGeom prst="rect">
            <a:avLst/>
          </a:prstGeom>
        </p:spPr>
        <p:txBody>
          <a:bodyPr wrap="none">
            <a:spAutoFit/>
          </a:bodyPr>
          <a:lstStyle/>
          <a:p>
            <a:pPr marL="285750" indent="-285750" fontAlgn="auto">
              <a:spcBef>
                <a:spcPts val="0"/>
              </a:spcBef>
              <a:spcAft>
                <a:spcPts val="0"/>
              </a:spcAft>
              <a:buFont typeface="Arial" pitchFamily="34" charset="0"/>
              <a:buChar char="•"/>
              <a:defRPr/>
            </a:pPr>
            <a:r>
              <a:rPr lang="en-US" altLang="zh-CN" dirty="0">
                <a:latin typeface="+mn-lt"/>
                <a:ea typeface="+mn-ea"/>
                <a:cs typeface="+mn-cs"/>
              </a:rPr>
              <a:t>2.2.4</a:t>
            </a:r>
            <a:r>
              <a:rPr lang="zh-CN" altLang="en-US" dirty="0">
                <a:latin typeface="+mn-lt"/>
                <a:ea typeface="+mn-ea"/>
                <a:cs typeface="+mn-cs"/>
              </a:rPr>
              <a:t>检索结果处理</a:t>
            </a:r>
            <a:r>
              <a:rPr lang="zh-CN" altLang="en-US" dirty="0">
                <a:latin typeface="+mn-lt"/>
                <a:ea typeface="+mn-ea"/>
                <a:cs typeface="+mn-cs"/>
              </a:rPr>
              <a:t>：</a:t>
            </a:r>
            <a:r>
              <a:rPr lang="zh-CN" altLang="en-US" sz="2200" b="1" dirty="0">
                <a:solidFill>
                  <a:srgbClr val="FF0000"/>
                </a:solidFill>
                <a:effectLst>
                  <a:outerShdw blurRad="38100" dist="38100" dir="2700000" algn="tl">
                    <a:srgbClr val="000000">
                      <a:alpha val="43137"/>
                    </a:srgbClr>
                  </a:outerShdw>
                </a:effectLst>
                <a:latin typeface="+mn-lt"/>
                <a:ea typeface="+mn-ea"/>
                <a:cs typeface="+mn-cs"/>
              </a:rPr>
              <a:t>订阅、推送</a:t>
            </a:r>
            <a:endParaRPr lang="en-US" altLang="zh-CN" sz="2200" b="1" dirty="0">
              <a:solidFill>
                <a:srgbClr val="FF0000"/>
              </a:solidFill>
              <a:effectLst>
                <a:outerShdw blurRad="38100" dist="38100" dir="2700000" algn="tl">
                  <a:srgbClr val="000000">
                    <a:alpha val="43137"/>
                  </a:srgbClr>
                </a:outerShdw>
              </a:effectLst>
              <a:latin typeface="+mn-lt"/>
              <a:ea typeface="+mn-ea"/>
              <a:cs typeface="+mn-cs"/>
            </a:endParaRPr>
          </a:p>
        </p:txBody>
      </p:sp>
      <p:grpSp>
        <p:nvGrpSpPr>
          <p:cNvPr id="8" name="组合 7"/>
          <p:cNvGrpSpPr>
            <a:grpSpLocks/>
          </p:cNvGrpSpPr>
          <p:nvPr/>
        </p:nvGrpSpPr>
        <p:grpSpPr bwMode="auto">
          <a:xfrm>
            <a:off x="0" y="1952625"/>
            <a:ext cx="9144000" cy="3205163"/>
            <a:chOff x="0" y="1952624"/>
            <a:chExt cx="9144000" cy="3204567"/>
          </a:xfrm>
        </p:grpSpPr>
        <p:pic>
          <p:nvPicPr>
            <p:cNvPr id="26633" name="图片 4"/>
            <p:cNvPicPr>
              <a:picLocks noChangeAspect="1" noChangeArrowheads="1"/>
            </p:cNvPicPr>
            <p:nvPr/>
          </p:nvPicPr>
          <p:blipFill>
            <a:blip r:embed="rId2"/>
            <a:srcRect/>
            <a:stretch>
              <a:fillRect/>
            </a:stretch>
          </p:blipFill>
          <p:spPr bwMode="auto">
            <a:xfrm>
              <a:off x="0" y="1952624"/>
              <a:ext cx="8964488" cy="3204567"/>
            </a:xfrm>
            <a:prstGeom prst="rect">
              <a:avLst/>
            </a:prstGeom>
            <a:noFill/>
            <a:ln w="9525">
              <a:noFill/>
              <a:miter lim="800000"/>
              <a:headEnd/>
              <a:tailEnd/>
            </a:ln>
          </p:spPr>
        </p:pic>
        <p:sp>
          <p:nvSpPr>
            <p:cNvPr id="6" name="矩形标注 5"/>
            <p:cNvSpPr/>
            <p:nvPr/>
          </p:nvSpPr>
          <p:spPr>
            <a:xfrm>
              <a:off x="1403350" y="2492274"/>
              <a:ext cx="3613150" cy="761858"/>
            </a:xfrm>
            <a:prstGeom prst="wedgeRectCallout">
              <a:avLst>
                <a:gd name="adj1" fmla="val 72892"/>
                <a:gd name="adj2" fmla="val 40388"/>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sz="1600" b="1" kern="100" dirty="0">
                  <a:solidFill>
                    <a:srgbClr val="FF0000"/>
                  </a:solidFill>
                  <a:ea typeface="黑体"/>
                  <a:cs typeface="Times New Roman"/>
                </a:rPr>
                <a:t>免费订阅：可通过</a:t>
              </a:r>
              <a:r>
                <a:rPr lang="en-US" sz="1600" b="1" kern="100" dirty="0">
                  <a:solidFill>
                    <a:srgbClr val="FF0000"/>
                  </a:solidFill>
                  <a:ea typeface="黑体"/>
                  <a:cs typeface="Times New Roman"/>
                </a:rPr>
                <a:t>EMAIL</a:t>
              </a:r>
              <a:r>
                <a:rPr lang="zh-CN" sz="1600" b="1" kern="100" dirty="0">
                  <a:solidFill>
                    <a:srgbClr val="FF0000"/>
                  </a:solidFill>
                  <a:ea typeface="黑体"/>
                  <a:cs typeface="Times New Roman"/>
                </a:rPr>
                <a:t>、手机短信订阅检索结果，有更新文献时以邮件、短信方式通知</a:t>
              </a:r>
              <a:endParaRPr lang="zh-CN" sz="1600" kern="100" dirty="0">
                <a:solidFill>
                  <a:srgbClr val="FF0000"/>
                </a:solidFill>
                <a:ea typeface="宋体"/>
                <a:cs typeface="Times New Roman"/>
              </a:endParaRPr>
            </a:p>
          </p:txBody>
        </p:sp>
        <p:sp>
          <p:nvSpPr>
            <p:cNvPr id="7" name="矩形标注 6"/>
            <p:cNvSpPr/>
            <p:nvPr/>
          </p:nvSpPr>
          <p:spPr>
            <a:xfrm>
              <a:off x="6588125" y="2204990"/>
              <a:ext cx="2555875" cy="1049142"/>
            </a:xfrm>
            <a:prstGeom prst="wedgeRectCallout">
              <a:avLst>
                <a:gd name="adj1" fmla="val -62184"/>
                <a:gd name="adj2" fmla="val 48199"/>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sz="1600" b="1" kern="100">
                  <a:solidFill>
                    <a:srgbClr val="FF0000"/>
                  </a:solidFill>
                  <a:ea typeface="黑体"/>
                  <a:cs typeface="Times New Roman"/>
                </a:rPr>
                <a:t>可以将检索式定制到个人</a:t>
              </a:r>
              <a:r>
                <a:rPr lang="en-US" sz="1600" b="1" kern="100">
                  <a:solidFill>
                    <a:srgbClr val="FF0000"/>
                  </a:solidFill>
                  <a:ea typeface="黑体"/>
                  <a:cs typeface="Times New Roman"/>
                </a:rPr>
                <a:t>/</a:t>
              </a:r>
              <a:r>
                <a:rPr lang="zh-CN" sz="1600" b="1" kern="100">
                  <a:solidFill>
                    <a:srgbClr val="FF0000"/>
                  </a:solidFill>
                  <a:ea typeface="黑体"/>
                  <a:cs typeface="Times New Roman"/>
                </a:rPr>
                <a:t>机构馆，收藏检索结果，实时推送更新</a:t>
              </a:r>
              <a:endParaRPr lang="zh-CN" sz="1600" kern="100">
                <a:solidFill>
                  <a:srgbClr val="FF0000"/>
                </a:solidFill>
                <a:ea typeface="宋体"/>
                <a:cs typeface="Times New Roman"/>
              </a:endParaRPr>
            </a:p>
          </p:txBody>
        </p:sp>
      </p:grpSp>
      <p:grpSp>
        <p:nvGrpSpPr>
          <p:cNvPr id="12" name="组合 11"/>
          <p:cNvGrpSpPr>
            <a:grpSpLocks/>
          </p:cNvGrpSpPr>
          <p:nvPr/>
        </p:nvGrpSpPr>
        <p:grpSpPr bwMode="auto">
          <a:xfrm>
            <a:off x="161925" y="1738313"/>
            <a:ext cx="8815388" cy="5135562"/>
            <a:chOff x="162028" y="1738586"/>
            <a:chExt cx="8814586" cy="5135303"/>
          </a:xfrm>
        </p:grpSpPr>
        <p:pic>
          <p:nvPicPr>
            <p:cNvPr id="26629" name="Picture 2"/>
            <p:cNvPicPr>
              <a:picLocks noChangeAspect="1" noChangeArrowheads="1"/>
            </p:cNvPicPr>
            <p:nvPr/>
          </p:nvPicPr>
          <p:blipFill>
            <a:blip r:embed="rId3"/>
            <a:srcRect/>
            <a:stretch>
              <a:fillRect/>
            </a:stretch>
          </p:blipFill>
          <p:spPr bwMode="auto">
            <a:xfrm>
              <a:off x="162028" y="1738586"/>
              <a:ext cx="8814586" cy="5135303"/>
            </a:xfrm>
            <a:prstGeom prst="rect">
              <a:avLst/>
            </a:prstGeom>
            <a:noFill/>
            <a:ln w="9525">
              <a:noFill/>
              <a:miter lim="800000"/>
              <a:headEnd/>
              <a:tailEnd/>
            </a:ln>
          </p:spPr>
        </p:pic>
        <p:sp>
          <p:nvSpPr>
            <p:cNvPr id="9" name="矩形 8"/>
            <p:cNvSpPr/>
            <p:nvPr/>
          </p:nvSpPr>
          <p:spPr>
            <a:xfrm>
              <a:off x="1619220" y="3068844"/>
              <a:ext cx="2950895" cy="2889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1633507" y="3410139"/>
              <a:ext cx="2950894" cy="37939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632" name="TextBox 9"/>
            <p:cNvSpPr txBox="1">
              <a:spLocks noChangeArrowheads="1"/>
            </p:cNvSpPr>
            <p:nvPr/>
          </p:nvSpPr>
          <p:spPr bwMode="auto">
            <a:xfrm>
              <a:off x="5016649" y="3356992"/>
              <a:ext cx="3947839" cy="646331"/>
            </a:xfrm>
            <a:prstGeom prst="rect">
              <a:avLst/>
            </a:prstGeom>
            <a:noFill/>
            <a:ln w="9525">
              <a:noFill/>
              <a:miter lim="800000"/>
              <a:headEnd/>
              <a:tailEnd/>
            </a:ln>
          </p:spPr>
          <p:txBody>
            <a:bodyPr>
              <a:spAutoFit/>
            </a:bodyPr>
            <a:lstStyle/>
            <a:p>
              <a:r>
                <a:rPr lang="zh-CN" altLang="en-US">
                  <a:solidFill>
                    <a:srgbClr val="FF0000"/>
                  </a:solidFill>
                  <a:ea typeface="微软雅黑"/>
                </a:rPr>
                <a:t>通过邮件或短信订阅主题，当相应主题的文献有更新时，自动推送</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标题 2"/>
          <p:cNvSpPr>
            <a:spLocks noGrp="1"/>
          </p:cNvSpPr>
          <p:nvPr>
            <p:ph type="title"/>
          </p:nvPr>
        </p:nvSpPr>
        <p:spPr>
          <a:xfrm>
            <a:off x="457200" y="274638"/>
            <a:ext cx="8229600" cy="541337"/>
          </a:xfrm>
        </p:spPr>
        <p:txBody>
          <a:bodyPr/>
          <a:lstStyle/>
          <a:p>
            <a:r>
              <a:rPr lang="zh-CN" altLang="en-US" smtClean="0"/>
              <a:t>二、</a:t>
            </a:r>
            <a:r>
              <a:rPr lang="en-US" altLang="zh-CN" smtClean="0"/>
              <a:t>KDN</a:t>
            </a:r>
            <a:r>
              <a:rPr lang="zh-CN" altLang="en-US" smtClean="0"/>
              <a:t>使用指南</a:t>
            </a:r>
            <a:r>
              <a:rPr lang="en-US" altLang="zh-CN" smtClean="0"/>
              <a:t>-</a:t>
            </a:r>
            <a:r>
              <a:rPr lang="zh-CN" altLang="en-US" smtClean="0"/>
              <a:t>检索</a:t>
            </a:r>
          </a:p>
        </p:txBody>
      </p:sp>
      <p:sp>
        <p:nvSpPr>
          <p:cNvPr id="27650" name="矩形 3"/>
          <p:cNvSpPr>
            <a:spLocks noChangeArrowheads="1"/>
          </p:cNvSpPr>
          <p:nvPr/>
        </p:nvSpPr>
        <p:spPr bwMode="auto">
          <a:xfrm>
            <a:off x="468313" y="1196975"/>
            <a:ext cx="3729037" cy="430213"/>
          </a:xfrm>
          <a:prstGeom prst="rect">
            <a:avLst/>
          </a:prstGeom>
          <a:noFill/>
          <a:ln w="9525">
            <a:noFill/>
            <a:miter lim="800000"/>
            <a:headEnd/>
            <a:tailEnd/>
          </a:ln>
        </p:spPr>
        <p:txBody>
          <a:bodyPr wrap="none">
            <a:spAutoFit/>
          </a:bodyPr>
          <a:lstStyle/>
          <a:p>
            <a:pPr marL="285750" indent="-285750">
              <a:buFont typeface="Arial" charset="0"/>
              <a:buChar char="•"/>
            </a:pPr>
            <a:r>
              <a:rPr lang="en-US" altLang="zh-CN" b="1">
                <a:ea typeface="微软雅黑"/>
              </a:rPr>
              <a:t>2.2.4</a:t>
            </a:r>
            <a:r>
              <a:rPr lang="zh-CN" altLang="en-US" b="1">
                <a:ea typeface="微软雅黑"/>
              </a:rPr>
              <a:t>检索结果处理：</a:t>
            </a:r>
            <a:r>
              <a:rPr lang="zh-CN" altLang="en-US" sz="2200" b="1">
                <a:solidFill>
                  <a:srgbClr val="FF0000"/>
                </a:solidFill>
                <a:ea typeface="微软雅黑"/>
              </a:rPr>
              <a:t>文献导出</a:t>
            </a:r>
            <a:endParaRPr lang="en-US" altLang="zh-CN" sz="2200" b="1">
              <a:solidFill>
                <a:srgbClr val="FF0000"/>
              </a:solidFill>
              <a:ea typeface="微软雅黑"/>
            </a:endParaRPr>
          </a:p>
        </p:txBody>
      </p:sp>
      <p:pic>
        <p:nvPicPr>
          <p:cNvPr id="27651" name="图片 4"/>
          <p:cNvPicPr>
            <a:picLocks noChangeAspect="1" noChangeArrowheads="1"/>
          </p:cNvPicPr>
          <p:nvPr/>
        </p:nvPicPr>
        <p:blipFill>
          <a:blip r:embed="rId2"/>
          <a:srcRect/>
          <a:stretch>
            <a:fillRect/>
          </a:stretch>
        </p:blipFill>
        <p:spPr bwMode="auto">
          <a:xfrm>
            <a:off x="309563" y="3248025"/>
            <a:ext cx="5775325" cy="3494088"/>
          </a:xfrm>
          <a:prstGeom prst="rect">
            <a:avLst/>
          </a:prstGeom>
          <a:noFill/>
          <a:ln w="9525">
            <a:noFill/>
            <a:miter lim="800000"/>
            <a:headEnd/>
            <a:tailEnd/>
          </a:ln>
        </p:spPr>
      </p:pic>
      <p:pic>
        <p:nvPicPr>
          <p:cNvPr id="27652" name="图片 5"/>
          <p:cNvPicPr>
            <a:picLocks noChangeAspect="1" noChangeArrowheads="1"/>
          </p:cNvPicPr>
          <p:nvPr/>
        </p:nvPicPr>
        <p:blipFill>
          <a:blip r:embed="rId3"/>
          <a:srcRect/>
          <a:stretch>
            <a:fillRect/>
          </a:stretch>
        </p:blipFill>
        <p:spPr bwMode="auto">
          <a:xfrm>
            <a:off x="307975" y="1787525"/>
            <a:ext cx="8656638" cy="1557338"/>
          </a:xfrm>
          <a:prstGeom prst="rect">
            <a:avLst/>
          </a:prstGeom>
          <a:noFill/>
          <a:ln w="9525">
            <a:noFill/>
            <a:miter lim="800000"/>
            <a:headEnd/>
            <a:tailEnd/>
          </a:ln>
        </p:spPr>
      </p:pic>
      <p:sp>
        <p:nvSpPr>
          <p:cNvPr id="7" name="矩形 6"/>
          <p:cNvSpPr/>
          <p:nvPr/>
        </p:nvSpPr>
        <p:spPr>
          <a:xfrm>
            <a:off x="1069975" y="3168650"/>
            <a:ext cx="428625" cy="1333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a:p>
        </p:txBody>
      </p:sp>
      <p:sp>
        <p:nvSpPr>
          <p:cNvPr id="8" name="矩形标注 7"/>
          <p:cNvSpPr/>
          <p:nvPr/>
        </p:nvSpPr>
        <p:spPr>
          <a:xfrm>
            <a:off x="1763713" y="2289175"/>
            <a:ext cx="3960812" cy="552450"/>
          </a:xfrm>
          <a:prstGeom prst="wedgeRectCallout">
            <a:avLst>
              <a:gd name="adj1" fmla="val -58806"/>
              <a:gd name="adj2" fmla="val 95655"/>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sz="1600" kern="100">
                <a:solidFill>
                  <a:srgbClr val="FF0000"/>
                </a:solidFill>
                <a:effectLst>
                  <a:outerShdw blurRad="38100" dist="38100" dir="2700000" algn="tl">
                    <a:srgbClr val="000000">
                      <a:alpha val="43137"/>
                    </a:srgbClr>
                  </a:outerShdw>
                </a:effectLst>
                <a:ea typeface="宋体"/>
                <a:cs typeface="Times New Roman"/>
              </a:rPr>
              <a:t>可对所选文献检索式导出并保存到本地磁盘文件夹</a:t>
            </a:r>
          </a:p>
        </p:txBody>
      </p:sp>
      <p:sp>
        <p:nvSpPr>
          <p:cNvPr id="9" name="矩形 8"/>
          <p:cNvSpPr/>
          <p:nvPr/>
        </p:nvSpPr>
        <p:spPr>
          <a:xfrm>
            <a:off x="366713" y="3584575"/>
            <a:ext cx="1000125" cy="23907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a:p>
        </p:txBody>
      </p:sp>
      <p:sp>
        <p:nvSpPr>
          <p:cNvPr id="10" name="矩形标注 9"/>
          <p:cNvSpPr/>
          <p:nvPr/>
        </p:nvSpPr>
        <p:spPr>
          <a:xfrm>
            <a:off x="1366838" y="4232275"/>
            <a:ext cx="4357687" cy="552450"/>
          </a:xfrm>
          <a:prstGeom prst="wedgeRectCallout">
            <a:avLst>
              <a:gd name="adj1" fmla="val -57240"/>
              <a:gd name="adj2" fmla="val 32601"/>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1400" kern="100">
                <a:solidFill>
                  <a:srgbClr val="FF0000"/>
                </a:solidFill>
                <a:effectLst>
                  <a:outerShdw blurRad="38100" dist="38100" dir="2700000" algn="tl">
                    <a:srgbClr val="000000">
                      <a:alpha val="43137"/>
                    </a:srgbClr>
                  </a:outerShdw>
                </a:effectLst>
                <a:ea typeface="宋体"/>
                <a:cs typeface="Times New Roman"/>
              </a:rPr>
              <a:t>CNKIE-Learning</a:t>
            </a:r>
            <a:r>
              <a:rPr lang="zh-CN" sz="1400" kern="100">
                <a:solidFill>
                  <a:srgbClr val="FF0000"/>
                </a:solidFill>
                <a:effectLst>
                  <a:outerShdw blurRad="38100" dist="38100" dir="2700000" algn="tl">
                    <a:srgbClr val="000000">
                      <a:alpha val="43137"/>
                    </a:srgbClr>
                  </a:outerShdw>
                </a:effectLst>
                <a:ea typeface="宋体"/>
                <a:cs typeface="Times New Roman"/>
              </a:rPr>
              <a:t>，可实现文献批量下载，阅读，记录文献笔记，辅助写作，投稿</a:t>
            </a:r>
          </a:p>
        </p:txBody>
      </p:sp>
      <p:sp>
        <p:nvSpPr>
          <p:cNvPr id="27657" name="TextBox 10"/>
          <p:cNvSpPr txBox="1">
            <a:spLocks noChangeArrowheads="1"/>
          </p:cNvSpPr>
          <p:nvPr/>
        </p:nvSpPr>
        <p:spPr bwMode="auto">
          <a:xfrm>
            <a:off x="6227763" y="4797425"/>
            <a:ext cx="2736850" cy="646113"/>
          </a:xfrm>
          <a:prstGeom prst="rect">
            <a:avLst/>
          </a:prstGeom>
          <a:solidFill>
            <a:schemeClr val="bg1"/>
          </a:solidFill>
          <a:ln w="9525">
            <a:noFill/>
            <a:miter lim="800000"/>
            <a:headEnd/>
            <a:tailEnd/>
          </a:ln>
        </p:spPr>
        <p:txBody>
          <a:bodyPr>
            <a:spAutoFit/>
          </a:bodyPr>
          <a:lstStyle/>
          <a:p>
            <a:r>
              <a:rPr lang="zh-CN" altLang="en-US">
                <a:solidFill>
                  <a:srgbClr val="FF0000"/>
                </a:solidFill>
                <a:ea typeface="微软雅黑"/>
              </a:rPr>
              <a:t>后面会详细介绍</a:t>
            </a:r>
            <a:r>
              <a:rPr lang="en-US" altLang="zh-CN">
                <a:solidFill>
                  <a:srgbClr val="FF0000"/>
                </a:solidFill>
                <a:ea typeface="微软雅黑"/>
              </a:rPr>
              <a:t>E-lerning</a:t>
            </a:r>
            <a:r>
              <a:rPr lang="zh-CN" altLang="en-US">
                <a:solidFill>
                  <a:srgbClr val="FF0000"/>
                </a:solidFill>
                <a:ea typeface="微软雅黑"/>
              </a:rPr>
              <a:t>工具的使用</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标题 2"/>
          <p:cNvSpPr>
            <a:spLocks noGrp="1"/>
          </p:cNvSpPr>
          <p:nvPr>
            <p:ph type="title"/>
          </p:nvPr>
        </p:nvSpPr>
        <p:spPr>
          <a:xfrm>
            <a:off x="457200" y="274638"/>
            <a:ext cx="8229600" cy="541337"/>
          </a:xfrm>
        </p:spPr>
        <p:txBody>
          <a:bodyPr/>
          <a:lstStyle/>
          <a:p>
            <a:r>
              <a:rPr lang="zh-CN" altLang="en-US" smtClean="0"/>
              <a:t>三、</a:t>
            </a:r>
            <a:r>
              <a:rPr lang="en-US" altLang="zh-CN" smtClean="0"/>
              <a:t>KDN</a:t>
            </a:r>
            <a:r>
              <a:rPr lang="zh-CN" altLang="en-US" smtClean="0"/>
              <a:t>使用指南</a:t>
            </a:r>
            <a:r>
              <a:rPr lang="en-US" altLang="zh-CN" smtClean="0"/>
              <a:t>-</a:t>
            </a:r>
            <a:r>
              <a:rPr lang="zh-CN" altLang="en-US" smtClean="0"/>
              <a:t>下载</a:t>
            </a:r>
          </a:p>
        </p:txBody>
      </p:sp>
      <p:sp>
        <p:nvSpPr>
          <p:cNvPr id="28674" name="TextBox 3"/>
          <p:cNvSpPr txBox="1">
            <a:spLocks noChangeArrowheads="1"/>
          </p:cNvSpPr>
          <p:nvPr/>
        </p:nvSpPr>
        <p:spPr bwMode="auto">
          <a:xfrm>
            <a:off x="34925" y="1196975"/>
            <a:ext cx="9001125" cy="1200150"/>
          </a:xfrm>
          <a:prstGeom prst="rect">
            <a:avLst/>
          </a:prstGeom>
          <a:noFill/>
          <a:ln w="9525">
            <a:noFill/>
            <a:miter lim="800000"/>
            <a:headEnd/>
            <a:tailEnd/>
          </a:ln>
        </p:spPr>
        <p:txBody>
          <a:bodyPr>
            <a:spAutoFit/>
          </a:bodyPr>
          <a:lstStyle/>
          <a:p>
            <a:r>
              <a:rPr lang="zh-CN" altLang="en-US">
                <a:ea typeface="微软雅黑"/>
              </a:rPr>
              <a:t>      检索是为查全查准而做的基本工作，找到有帮助的文章后，需要将文章下载进行深入阅读。</a:t>
            </a:r>
            <a:r>
              <a:rPr lang="en-US" altLang="zh-CN">
                <a:ea typeface="微软雅黑"/>
              </a:rPr>
              <a:t>CNKI</a:t>
            </a:r>
            <a:r>
              <a:rPr lang="zh-CN" altLang="en-US">
                <a:ea typeface="微软雅黑"/>
              </a:rPr>
              <a:t>提供两种下载格式，</a:t>
            </a:r>
            <a:r>
              <a:rPr lang="en-US" altLang="zh-CN">
                <a:ea typeface="微软雅黑"/>
              </a:rPr>
              <a:t>CAJ</a:t>
            </a:r>
            <a:r>
              <a:rPr lang="zh-CN" altLang="en-US">
                <a:ea typeface="微软雅黑"/>
              </a:rPr>
              <a:t>和</a:t>
            </a:r>
            <a:r>
              <a:rPr lang="en-US" altLang="zh-CN">
                <a:ea typeface="微软雅黑"/>
              </a:rPr>
              <a:t>PDF</a:t>
            </a:r>
            <a:r>
              <a:rPr lang="zh-CN" altLang="en-US">
                <a:ea typeface="微软雅黑"/>
              </a:rPr>
              <a:t>。在下载之前必须先安装这两种浏览器中一种。</a:t>
            </a:r>
            <a:r>
              <a:rPr lang="en-US" altLang="zh-CN">
                <a:ea typeface="微软雅黑"/>
              </a:rPr>
              <a:t>CAJ</a:t>
            </a:r>
            <a:r>
              <a:rPr lang="zh-CN" altLang="en-US">
                <a:ea typeface="微软雅黑"/>
              </a:rPr>
              <a:t>浏览器是</a:t>
            </a:r>
            <a:r>
              <a:rPr lang="en-US" altLang="zh-CN">
                <a:ea typeface="微软雅黑"/>
              </a:rPr>
              <a:t>CNKI</a:t>
            </a:r>
            <a:r>
              <a:rPr lang="zh-CN" altLang="en-US">
                <a:ea typeface="微软雅黑"/>
              </a:rPr>
              <a:t>自主研发的浏览器，有很多个性化功能对深入阅读文章有很大辅助作用。</a:t>
            </a:r>
          </a:p>
        </p:txBody>
      </p:sp>
      <p:sp>
        <p:nvSpPr>
          <p:cNvPr id="28675" name="TextBox 4"/>
          <p:cNvSpPr txBox="1">
            <a:spLocks noChangeArrowheads="1"/>
          </p:cNvSpPr>
          <p:nvPr/>
        </p:nvSpPr>
        <p:spPr bwMode="auto">
          <a:xfrm>
            <a:off x="539750" y="2349500"/>
            <a:ext cx="3146425" cy="368300"/>
          </a:xfrm>
          <a:prstGeom prst="rect">
            <a:avLst/>
          </a:prstGeom>
          <a:noFill/>
          <a:ln w="9525">
            <a:noFill/>
            <a:miter lim="800000"/>
            <a:headEnd/>
            <a:tailEnd/>
          </a:ln>
        </p:spPr>
        <p:txBody>
          <a:bodyPr wrap="none">
            <a:spAutoFit/>
          </a:bodyPr>
          <a:lstStyle/>
          <a:p>
            <a:r>
              <a:rPr lang="en-US" altLang="zh-CN" b="1">
                <a:solidFill>
                  <a:srgbClr val="FF0000"/>
                </a:solidFill>
                <a:ea typeface="微软雅黑"/>
              </a:rPr>
              <a:t>3.1</a:t>
            </a:r>
            <a:r>
              <a:rPr lang="zh-CN" altLang="en-US" b="1">
                <a:solidFill>
                  <a:srgbClr val="FF0000"/>
                </a:solidFill>
                <a:ea typeface="微软雅黑"/>
              </a:rPr>
              <a:t>  </a:t>
            </a:r>
            <a:r>
              <a:rPr lang="en-US" altLang="zh-CN" b="1">
                <a:solidFill>
                  <a:srgbClr val="FF0000"/>
                </a:solidFill>
                <a:ea typeface="微软雅黑"/>
              </a:rPr>
              <a:t>CAJ</a:t>
            </a:r>
            <a:r>
              <a:rPr lang="zh-CN" altLang="en-US" b="1">
                <a:solidFill>
                  <a:srgbClr val="FF0000"/>
                </a:solidFill>
                <a:ea typeface="微软雅黑"/>
              </a:rPr>
              <a:t>浏览器的下载和安装</a:t>
            </a:r>
          </a:p>
        </p:txBody>
      </p:sp>
      <p:sp>
        <p:nvSpPr>
          <p:cNvPr id="6" name="矩形 5"/>
          <p:cNvSpPr/>
          <p:nvPr/>
        </p:nvSpPr>
        <p:spPr>
          <a:xfrm>
            <a:off x="8388350" y="3917950"/>
            <a:ext cx="446088" cy="2159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 name="组合 7"/>
          <p:cNvGrpSpPr>
            <a:grpSpLocks/>
          </p:cNvGrpSpPr>
          <p:nvPr/>
        </p:nvGrpSpPr>
        <p:grpSpPr bwMode="auto">
          <a:xfrm>
            <a:off x="166688" y="2790825"/>
            <a:ext cx="8739187" cy="1589088"/>
            <a:chOff x="166049" y="2791595"/>
            <a:chExt cx="8739895" cy="1588274"/>
          </a:xfrm>
        </p:grpSpPr>
        <p:pic>
          <p:nvPicPr>
            <p:cNvPr id="28691" name="Picture 2"/>
            <p:cNvPicPr>
              <a:picLocks noChangeAspect="1" noChangeArrowheads="1"/>
            </p:cNvPicPr>
            <p:nvPr/>
          </p:nvPicPr>
          <p:blipFill>
            <a:blip r:embed="rId2"/>
            <a:srcRect/>
            <a:stretch>
              <a:fillRect/>
            </a:stretch>
          </p:blipFill>
          <p:spPr bwMode="auto">
            <a:xfrm>
              <a:off x="166049" y="2791595"/>
              <a:ext cx="8739895" cy="1588274"/>
            </a:xfrm>
            <a:prstGeom prst="rect">
              <a:avLst/>
            </a:prstGeom>
            <a:noFill/>
            <a:ln w="9525">
              <a:noFill/>
              <a:miter lim="800000"/>
              <a:headEnd/>
              <a:tailEnd/>
            </a:ln>
          </p:spPr>
        </p:pic>
        <p:sp>
          <p:nvSpPr>
            <p:cNvPr id="7" name="线形标注 1 6"/>
            <p:cNvSpPr/>
            <p:nvPr/>
          </p:nvSpPr>
          <p:spPr>
            <a:xfrm flipH="1">
              <a:off x="4787635" y="3069266"/>
              <a:ext cx="2521154" cy="848877"/>
            </a:xfrm>
            <a:prstGeom prst="borderCallout1">
              <a:avLst>
                <a:gd name="adj1" fmla="val 18750"/>
                <a:gd name="adj2" fmla="val -8333"/>
                <a:gd name="adj3" fmla="val 98832"/>
                <a:gd name="adj4" fmla="val -42135"/>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0000"/>
                  </a:solidFill>
                </a:rPr>
                <a:t>1.</a:t>
              </a:r>
              <a:r>
                <a:rPr lang="zh-CN" altLang="en-US" dirty="0">
                  <a:solidFill>
                    <a:srgbClr val="FF0000"/>
                  </a:solidFill>
                </a:rPr>
                <a:t>进入中心网站主页，从此处进入下载页面</a:t>
              </a:r>
              <a:endParaRPr lang="zh-CN" altLang="en-US" dirty="0">
                <a:solidFill>
                  <a:srgbClr val="FF0000"/>
                </a:solidFill>
              </a:endParaRPr>
            </a:p>
          </p:txBody>
        </p:sp>
      </p:grpSp>
      <p:grpSp>
        <p:nvGrpSpPr>
          <p:cNvPr id="11" name="组合 10"/>
          <p:cNvGrpSpPr>
            <a:grpSpLocks/>
          </p:cNvGrpSpPr>
          <p:nvPr/>
        </p:nvGrpSpPr>
        <p:grpSpPr bwMode="auto">
          <a:xfrm>
            <a:off x="25400" y="3419475"/>
            <a:ext cx="9010650" cy="2686050"/>
            <a:chOff x="25525" y="3419542"/>
            <a:chExt cx="9010972" cy="2685270"/>
          </a:xfrm>
        </p:grpSpPr>
        <p:pic>
          <p:nvPicPr>
            <p:cNvPr id="28689" name="Picture 3"/>
            <p:cNvPicPr>
              <a:picLocks noChangeAspect="1" noChangeArrowheads="1"/>
            </p:cNvPicPr>
            <p:nvPr/>
          </p:nvPicPr>
          <p:blipFill>
            <a:blip r:embed="rId3"/>
            <a:srcRect/>
            <a:stretch>
              <a:fillRect/>
            </a:stretch>
          </p:blipFill>
          <p:spPr bwMode="auto">
            <a:xfrm>
              <a:off x="25525" y="3419542"/>
              <a:ext cx="9010972" cy="2685270"/>
            </a:xfrm>
            <a:prstGeom prst="rect">
              <a:avLst/>
            </a:prstGeom>
            <a:noFill/>
            <a:ln w="9525">
              <a:noFill/>
              <a:miter lim="800000"/>
              <a:headEnd/>
              <a:tailEnd/>
            </a:ln>
          </p:spPr>
        </p:pic>
        <p:sp>
          <p:nvSpPr>
            <p:cNvPr id="10" name="线形标注 1 9"/>
            <p:cNvSpPr/>
            <p:nvPr/>
          </p:nvSpPr>
          <p:spPr>
            <a:xfrm flipH="1">
              <a:off x="4788195" y="4762177"/>
              <a:ext cx="2160665" cy="806216"/>
            </a:xfrm>
            <a:prstGeom prst="borderCallout1">
              <a:avLst>
                <a:gd name="adj1" fmla="val 18750"/>
                <a:gd name="adj2" fmla="val -8333"/>
                <a:gd name="adj3" fmla="val 86886"/>
                <a:gd name="adj4" fmla="val -31517"/>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0000"/>
                  </a:solidFill>
                </a:rPr>
                <a:t>2</a:t>
              </a:r>
              <a:r>
                <a:rPr lang="zh-CN" altLang="en-US" dirty="0">
                  <a:solidFill>
                    <a:srgbClr val="FF0000"/>
                  </a:solidFill>
                </a:rPr>
                <a:t>、点击本地下载</a:t>
              </a:r>
              <a:endParaRPr lang="zh-CN" altLang="en-US" dirty="0">
                <a:solidFill>
                  <a:srgbClr val="FF0000"/>
                </a:solidFill>
              </a:endParaRPr>
            </a:p>
          </p:txBody>
        </p:sp>
      </p:grpSp>
      <p:grpSp>
        <p:nvGrpSpPr>
          <p:cNvPr id="13" name="组合 12"/>
          <p:cNvGrpSpPr>
            <a:grpSpLocks/>
          </p:cNvGrpSpPr>
          <p:nvPr/>
        </p:nvGrpSpPr>
        <p:grpSpPr bwMode="auto">
          <a:xfrm>
            <a:off x="2112963" y="2790825"/>
            <a:ext cx="6419850" cy="3706813"/>
            <a:chOff x="2113059" y="2791595"/>
            <a:chExt cx="6420408" cy="3705310"/>
          </a:xfrm>
        </p:grpSpPr>
        <p:pic>
          <p:nvPicPr>
            <p:cNvPr id="28687" name="Picture 4"/>
            <p:cNvPicPr>
              <a:picLocks noChangeAspect="1" noChangeArrowheads="1"/>
            </p:cNvPicPr>
            <p:nvPr/>
          </p:nvPicPr>
          <p:blipFill>
            <a:blip r:embed="rId4"/>
            <a:srcRect/>
            <a:stretch>
              <a:fillRect/>
            </a:stretch>
          </p:blipFill>
          <p:spPr bwMode="auto">
            <a:xfrm>
              <a:off x="2113059" y="2791595"/>
              <a:ext cx="6420408" cy="3705310"/>
            </a:xfrm>
            <a:prstGeom prst="rect">
              <a:avLst/>
            </a:prstGeom>
            <a:noFill/>
            <a:ln w="9525">
              <a:noFill/>
              <a:miter lim="800000"/>
              <a:headEnd/>
              <a:tailEnd/>
            </a:ln>
          </p:spPr>
        </p:pic>
        <p:sp>
          <p:nvSpPr>
            <p:cNvPr id="12" name="线形标注 1 11"/>
            <p:cNvSpPr/>
            <p:nvPr/>
          </p:nvSpPr>
          <p:spPr>
            <a:xfrm flipH="1">
              <a:off x="3419685" y="3585023"/>
              <a:ext cx="3311813" cy="1060020"/>
            </a:xfrm>
            <a:prstGeom prst="borderCallout1">
              <a:avLst>
                <a:gd name="adj1" fmla="val 79082"/>
                <a:gd name="adj2" fmla="val -1831"/>
                <a:gd name="adj3" fmla="val 122934"/>
                <a:gd name="adj4" fmla="val -16789"/>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altLang="zh-CN" dirty="0">
                  <a:solidFill>
                    <a:srgbClr val="FF0000"/>
                  </a:solidFill>
                </a:rPr>
                <a:t>3</a:t>
              </a:r>
              <a:r>
                <a:rPr lang="zh-CN" altLang="en-US" dirty="0">
                  <a:solidFill>
                    <a:srgbClr val="FF0000"/>
                  </a:solidFill>
                </a:rPr>
                <a:t>、在此页面可以详细了解</a:t>
              </a:r>
              <a:r>
                <a:rPr lang="en-US" altLang="zh-CN" dirty="0">
                  <a:solidFill>
                    <a:srgbClr val="FF0000"/>
                  </a:solidFill>
                </a:rPr>
                <a:t>CAJ</a:t>
              </a:r>
              <a:r>
                <a:rPr lang="zh-CN" altLang="en-US" dirty="0">
                  <a:solidFill>
                    <a:srgbClr val="FF0000"/>
                  </a:solidFill>
                </a:rPr>
                <a:t>浏览器的功能和使用指南，最后点击下载最新版本</a:t>
              </a:r>
              <a:endParaRPr lang="zh-CN" altLang="en-US" dirty="0">
                <a:solidFill>
                  <a:srgbClr val="FF0000"/>
                </a:solidFill>
              </a:endParaRPr>
            </a:p>
          </p:txBody>
        </p:sp>
      </p:grpSp>
      <p:grpSp>
        <p:nvGrpSpPr>
          <p:cNvPr id="15" name="组合 14"/>
          <p:cNvGrpSpPr>
            <a:grpSpLocks/>
          </p:cNvGrpSpPr>
          <p:nvPr/>
        </p:nvGrpSpPr>
        <p:grpSpPr bwMode="auto">
          <a:xfrm>
            <a:off x="2700338" y="3367088"/>
            <a:ext cx="4752975" cy="2790825"/>
            <a:chOff x="2946775" y="3366764"/>
            <a:chExt cx="4752975" cy="2790825"/>
          </a:xfrm>
        </p:grpSpPr>
        <p:pic>
          <p:nvPicPr>
            <p:cNvPr id="28685" name="Picture 5"/>
            <p:cNvPicPr>
              <a:picLocks noChangeAspect="1" noChangeArrowheads="1"/>
            </p:cNvPicPr>
            <p:nvPr/>
          </p:nvPicPr>
          <p:blipFill>
            <a:blip r:embed="rId5"/>
            <a:srcRect/>
            <a:stretch>
              <a:fillRect/>
            </a:stretch>
          </p:blipFill>
          <p:spPr bwMode="auto">
            <a:xfrm>
              <a:off x="2946775" y="3366764"/>
              <a:ext cx="4752975" cy="2790825"/>
            </a:xfrm>
            <a:prstGeom prst="rect">
              <a:avLst/>
            </a:prstGeom>
            <a:noFill/>
            <a:ln w="9525">
              <a:noFill/>
              <a:miter lim="800000"/>
              <a:headEnd/>
              <a:tailEnd/>
            </a:ln>
          </p:spPr>
        </p:pic>
        <p:sp>
          <p:nvSpPr>
            <p:cNvPr id="28686" name="TextBox 13"/>
            <p:cNvSpPr txBox="1">
              <a:spLocks noChangeArrowheads="1"/>
            </p:cNvSpPr>
            <p:nvPr/>
          </p:nvSpPr>
          <p:spPr bwMode="auto">
            <a:xfrm>
              <a:off x="3100675" y="5373216"/>
              <a:ext cx="4599075" cy="523220"/>
            </a:xfrm>
            <a:prstGeom prst="rect">
              <a:avLst/>
            </a:prstGeom>
            <a:noFill/>
            <a:ln w="9525">
              <a:noFill/>
              <a:miter lim="800000"/>
              <a:headEnd/>
              <a:tailEnd/>
            </a:ln>
          </p:spPr>
          <p:txBody>
            <a:bodyPr>
              <a:spAutoFit/>
            </a:bodyPr>
            <a:lstStyle/>
            <a:p>
              <a:r>
                <a:rPr lang="en-US" altLang="zh-CN" sz="1400" b="1">
                  <a:solidFill>
                    <a:srgbClr val="FF0000"/>
                  </a:solidFill>
                  <a:ea typeface="微软雅黑"/>
                </a:rPr>
                <a:t>4.</a:t>
              </a:r>
              <a:r>
                <a:rPr lang="zh-CN" altLang="en-US" sz="1400" b="1">
                  <a:solidFill>
                    <a:srgbClr val="FF0000"/>
                  </a:solidFill>
                  <a:ea typeface="微软雅黑"/>
                </a:rPr>
                <a:t>下载到本地，双击</a:t>
              </a:r>
              <a:r>
                <a:rPr lang="en-US" altLang="zh-CN" sz="1400" b="1">
                  <a:solidFill>
                    <a:srgbClr val="FF0000"/>
                  </a:solidFill>
                  <a:ea typeface="微软雅黑"/>
                </a:rPr>
                <a:t>CAJViewer7.2……</a:t>
              </a:r>
              <a:r>
                <a:rPr lang="zh-CN" altLang="en-US" sz="1400" b="1">
                  <a:solidFill>
                    <a:srgbClr val="FF0000"/>
                  </a:solidFill>
                  <a:ea typeface="微软雅黑"/>
                </a:rPr>
                <a:t>开始安装，根据提示，一步步安装完成</a:t>
              </a:r>
            </a:p>
          </p:txBody>
        </p:sp>
      </p:grpSp>
      <p:pic>
        <p:nvPicPr>
          <p:cNvPr id="4102" name="Picture 6"/>
          <p:cNvPicPr>
            <a:picLocks noChangeAspect="1" noChangeArrowheads="1"/>
          </p:cNvPicPr>
          <p:nvPr/>
        </p:nvPicPr>
        <p:blipFill>
          <a:blip r:embed="rId6"/>
          <a:srcRect/>
          <a:stretch>
            <a:fillRect/>
          </a:stretch>
        </p:blipFill>
        <p:spPr bwMode="auto">
          <a:xfrm>
            <a:off x="3332163" y="2819400"/>
            <a:ext cx="4848225" cy="3752850"/>
          </a:xfrm>
          <a:prstGeom prst="rect">
            <a:avLst/>
          </a:prstGeom>
          <a:noFill/>
          <a:ln w="9525">
            <a:noFill/>
            <a:miter lim="800000"/>
            <a:headEnd/>
            <a:tailEnd/>
          </a:ln>
        </p:spPr>
      </p:pic>
      <p:grpSp>
        <p:nvGrpSpPr>
          <p:cNvPr id="17" name="组合 16"/>
          <p:cNvGrpSpPr>
            <a:grpSpLocks/>
          </p:cNvGrpSpPr>
          <p:nvPr/>
        </p:nvGrpSpPr>
        <p:grpSpPr bwMode="auto">
          <a:xfrm>
            <a:off x="1306513" y="2762250"/>
            <a:ext cx="7693025" cy="4095750"/>
            <a:chOff x="1307235" y="2763020"/>
            <a:chExt cx="7691539" cy="4094980"/>
          </a:xfrm>
        </p:grpSpPr>
        <p:pic>
          <p:nvPicPr>
            <p:cNvPr id="28683" name="Picture 7"/>
            <p:cNvPicPr>
              <a:picLocks noChangeAspect="1" noChangeArrowheads="1"/>
            </p:cNvPicPr>
            <p:nvPr/>
          </p:nvPicPr>
          <p:blipFill>
            <a:blip r:embed="rId7"/>
            <a:srcRect/>
            <a:stretch>
              <a:fillRect/>
            </a:stretch>
          </p:blipFill>
          <p:spPr bwMode="auto">
            <a:xfrm>
              <a:off x="1307235" y="2763020"/>
              <a:ext cx="7691539" cy="4094980"/>
            </a:xfrm>
            <a:prstGeom prst="rect">
              <a:avLst/>
            </a:prstGeom>
            <a:noFill/>
            <a:ln w="9525">
              <a:noFill/>
              <a:miter lim="800000"/>
              <a:headEnd/>
              <a:tailEnd/>
            </a:ln>
          </p:spPr>
        </p:pic>
        <p:sp>
          <p:nvSpPr>
            <p:cNvPr id="16" name="矩形 15"/>
            <p:cNvSpPr/>
            <p:nvPr/>
          </p:nvSpPr>
          <p:spPr>
            <a:xfrm>
              <a:off x="2853161" y="4115316"/>
              <a:ext cx="2726798" cy="6475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altLang="zh-CN" dirty="0">
                  <a:solidFill>
                    <a:srgbClr val="FF0000"/>
                  </a:solidFill>
                </a:rPr>
                <a:t>6.</a:t>
              </a:r>
              <a:r>
                <a:rPr lang="zh-CN" altLang="en-US" dirty="0">
                  <a:solidFill>
                    <a:srgbClr val="FF0000"/>
                  </a:solidFill>
                </a:rPr>
                <a:t>安装完成后，打开的</a:t>
              </a:r>
              <a:r>
                <a:rPr lang="en-US" altLang="zh-CN" dirty="0">
                  <a:solidFill>
                    <a:srgbClr val="FF0000"/>
                  </a:solidFill>
                </a:rPr>
                <a:t>CAJ</a:t>
              </a:r>
              <a:r>
                <a:rPr lang="zh-CN" altLang="en-US" dirty="0">
                  <a:solidFill>
                    <a:srgbClr val="FF0000"/>
                  </a:solidFill>
                </a:rPr>
                <a:t>浏览器界面</a:t>
              </a:r>
              <a:endParaRPr lang="zh-CN" altLang="en-US" dirty="0">
                <a:solidFill>
                  <a:srgbClr val="FF00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102"/>
                                        </p:tgtEl>
                                        <p:attrNameLst>
                                          <p:attrName>style.visibility</p:attrName>
                                        </p:attrNameLst>
                                      </p:cBhvr>
                                      <p:to>
                                        <p:strVal val="visible"/>
                                      </p:to>
                                    </p:set>
                                    <p:anim calcmode="lin" valueType="num">
                                      <p:cBhvr additive="base">
                                        <p:cTn id="31" dur="500" fill="hold"/>
                                        <p:tgtEl>
                                          <p:spTgt spid="4102"/>
                                        </p:tgtEl>
                                        <p:attrNameLst>
                                          <p:attrName>ppt_x</p:attrName>
                                        </p:attrNameLst>
                                      </p:cBhvr>
                                      <p:tavLst>
                                        <p:tav tm="0">
                                          <p:val>
                                            <p:strVal val="#ppt_x"/>
                                          </p:val>
                                        </p:tav>
                                        <p:tav tm="100000">
                                          <p:val>
                                            <p:strVal val="#ppt_x"/>
                                          </p:val>
                                        </p:tav>
                                      </p:tavLst>
                                    </p:anim>
                                    <p:anim calcmode="lin" valueType="num">
                                      <p:cBhvr additive="base">
                                        <p:cTn id="32" dur="500" fill="hold"/>
                                        <p:tgtEl>
                                          <p:spTgt spid="410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标题 2"/>
          <p:cNvSpPr>
            <a:spLocks noGrp="1"/>
          </p:cNvSpPr>
          <p:nvPr>
            <p:ph type="title"/>
          </p:nvPr>
        </p:nvSpPr>
        <p:spPr>
          <a:xfrm>
            <a:off x="457200" y="274638"/>
            <a:ext cx="8229600" cy="541337"/>
          </a:xfrm>
        </p:spPr>
        <p:txBody>
          <a:bodyPr/>
          <a:lstStyle/>
          <a:p>
            <a:r>
              <a:rPr lang="zh-CN" altLang="en-US" smtClean="0"/>
              <a:t>三、</a:t>
            </a:r>
            <a:r>
              <a:rPr lang="en-US" altLang="zh-CN" smtClean="0"/>
              <a:t> KNS6.5</a:t>
            </a:r>
            <a:r>
              <a:rPr lang="zh-CN" altLang="en-US" smtClean="0"/>
              <a:t>平台使用指南</a:t>
            </a:r>
            <a:r>
              <a:rPr lang="en-US" altLang="zh-CN" smtClean="0"/>
              <a:t>-</a:t>
            </a:r>
            <a:r>
              <a:rPr lang="zh-CN" altLang="en-US" smtClean="0"/>
              <a:t>下载</a:t>
            </a:r>
          </a:p>
        </p:txBody>
      </p:sp>
      <p:sp>
        <p:nvSpPr>
          <p:cNvPr id="29698" name="TextBox 3"/>
          <p:cNvSpPr txBox="1">
            <a:spLocks noChangeArrowheads="1"/>
          </p:cNvSpPr>
          <p:nvPr/>
        </p:nvSpPr>
        <p:spPr bwMode="auto">
          <a:xfrm>
            <a:off x="419100" y="1196975"/>
            <a:ext cx="5478463" cy="430213"/>
          </a:xfrm>
          <a:prstGeom prst="rect">
            <a:avLst/>
          </a:prstGeom>
          <a:noFill/>
          <a:ln w="9525">
            <a:noFill/>
            <a:miter lim="800000"/>
            <a:headEnd/>
            <a:tailEnd/>
          </a:ln>
        </p:spPr>
        <p:txBody>
          <a:bodyPr wrap="none">
            <a:spAutoFit/>
          </a:bodyPr>
          <a:lstStyle/>
          <a:p>
            <a:r>
              <a:rPr lang="en-US" altLang="zh-CN" sz="2200" b="1">
                <a:solidFill>
                  <a:srgbClr val="FF0000"/>
                </a:solidFill>
                <a:ea typeface="微软雅黑"/>
              </a:rPr>
              <a:t>3.2</a:t>
            </a:r>
            <a:r>
              <a:rPr lang="zh-CN" altLang="en-US" sz="2200" b="1">
                <a:solidFill>
                  <a:srgbClr val="FF0000"/>
                </a:solidFill>
                <a:ea typeface="微软雅黑"/>
              </a:rPr>
              <a:t>  文章下载</a:t>
            </a:r>
            <a:r>
              <a:rPr lang="en-US" altLang="zh-CN">
                <a:ea typeface="微软雅黑"/>
              </a:rPr>
              <a:t>(</a:t>
            </a:r>
            <a:r>
              <a:rPr lang="zh-CN" altLang="en-US">
                <a:ea typeface="微软雅黑"/>
              </a:rPr>
              <a:t>以“零件加工”为关键词检索为例</a:t>
            </a:r>
            <a:r>
              <a:rPr lang="en-US" altLang="zh-CN">
                <a:ea typeface="微软雅黑"/>
              </a:rPr>
              <a:t>)</a:t>
            </a:r>
            <a:endParaRPr lang="zh-CN" altLang="en-US">
              <a:ea typeface="微软雅黑"/>
            </a:endParaRPr>
          </a:p>
        </p:txBody>
      </p:sp>
      <p:pic>
        <p:nvPicPr>
          <p:cNvPr id="29699" name="Picture 2"/>
          <p:cNvPicPr>
            <a:picLocks noChangeAspect="1" noChangeArrowheads="1"/>
          </p:cNvPicPr>
          <p:nvPr/>
        </p:nvPicPr>
        <p:blipFill>
          <a:blip r:embed="rId2"/>
          <a:srcRect/>
          <a:stretch>
            <a:fillRect/>
          </a:stretch>
        </p:blipFill>
        <p:spPr bwMode="auto">
          <a:xfrm>
            <a:off x="250825" y="1727200"/>
            <a:ext cx="8569325" cy="5013325"/>
          </a:xfrm>
          <a:prstGeom prst="rect">
            <a:avLst/>
          </a:prstGeom>
          <a:noFill/>
          <a:ln w="9525">
            <a:noFill/>
            <a:miter lim="800000"/>
            <a:headEnd/>
            <a:tailEnd/>
          </a:ln>
        </p:spPr>
      </p:pic>
      <p:sp>
        <p:nvSpPr>
          <p:cNvPr id="5" name="矩形 4"/>
          <p:cNvSpPr/>
          <p:nvPr/>
        </p:nvSpPr>
        <p:spPr>
          <a:xfrm>
            <a:off x="3635375" y="4941888"/>
            <a:ext cx="649288" cy="10080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线形标注 1 5"/>
          <p:cNvSpPr/>
          <p:nvPr/>
        </p:nvSpPr>
        <p:spPr>
          <a:xfrm>
            <a:off x="4572000" y="5300663"/>
            <a:ext cx="4392613" cy="1152525"/>
          </a:xfrm>
          <a:prstGeom prst="borderCallout1">
            <a:avLst>
              <a:gd name="adj1" fmla="val 48985"/>
              <a:gd name="adj2" fmla="val 881"/>
              <a:gd name="adj3" fmla="val 7038"/>
              <a:gd name="adj4" fmla="val -7281"/>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dirty="0">
                <a:solidFill>
                  <a:srgbClr val="FF0000"/>
                </a:solidFill>
              </a:rPr>
              <a:t>在此页面会看到紫色刊名，或者文献名称后带有“优先出版”字样。紫色刊名是</a:t>
            </a:r>
            <a:r>
              <a:rPr lang="en-US" altLang="zh-CN" dirty="0">
                <a:solidFill>
                  <a:srgbClr val="FF0000"/>
                </a:solidFill>
              </a:rPr>
              <a:t>CNKI</a:t>
            </a:r>
            <a:r>
              <a:rPr lang="zh-CN" altLang="en-US" dirty="0">
                <a:solidFill>
                  <a:srgbClr val="FF0000"/>
                </a:solidFill>
              </a:rPr>
              <a:t>独家合作的期刊，优先出版是优先于纸质出版的文献。</a:t>
            </a:r>
            <a:endParaRPr lang="zh-CN" altLang="en-US" dirty="0">
              <a:solidFill>
                <a:srgbClr val="FF0000"/>
              </a:solidFill>
            </a:endParaRPr>
          </a:p>
        </p:txBody>
      </p:sp>
      <p:sp>
        <p:nvSpPr>
          <p:cNvPr id="7" name="矩形 6"/>
          <p:cNvSpPr/>
          <p:nvPr/>
        </p:nvSpPr>
        <p:spPr>
          <a:xfrm>
            <a:off x="684213" y="6308725"/>
            <a:ext cx="2016125" cy="431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线形标注 1 7"/>
          <p:cNvSpPr/>
          <p:nvPr/>
        </p:nvSpPr>
        <p:spPr>
          <a:xfrm>
            <a:off x="1258888" y="5876925"/>
            <a:ext cx="2017712" cy="431800"/>
          </a:xfrm>
          <a:prstGeom prst="borderCallout1">
            <a:avLst>
              <a:gd name="adj1" fmla="val 18750"/>
              <a:gd name="adj2" fmla="val -8333"/>
              <a:gd name="adj3" fmla="val 94583"/>
              <a:gd name="adj4" fmla="val -16733"/>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dirty="0">
                <a:solidFill>
                  <a:srgbClr val="FF0000"/>
                </a:solidFill>
              </a:rPr>
              <a:t>比如要下载这篇文章</a:t>
            </a:r>
            <a:endParaRPr lang="zh-CN" altLang="en-US" sz="1400" dirty="0">
              <a:solidFill>
                <a:srgbClr val="FF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标题 2"/>
          <p:cNvSpPr>
            <a:spLocks noGrp="1"/>
          </p:cNvSpPr>
          <p:nvPr>
            <p:ph type="title"/>
          </p:nvPr>
        </p:nvSpPr>
        <p:spPr>
          <a:xfrm>
            <a:off x="457200" y="274638"/>
            <a:ext cx="8229600" cy="541337"/>
          </a:xfrm>
        </p:spPr>
        <p:txBody>
          <a:bodyPr/>
          <a:lstStyle/>
          <a:p>
            <a:r>
              <a:rPr lang="zh-CN" altLang="en-US" smtClean="0"/>
              <a:t>三、</a:t>
            </a:r>
            <a:r>
              <a:rPr lang="en-US" altLang="zh-CN" smtClean="0"/>
              <a:t> KNS6.5</a:t>
            </a:r>
            <a:r>
              <a:rPr lang="zh-CN" altLang="en-US" smtClean="0"/>
              <a:t>平台使用指南</a:t>
            </a:r>
            <a:r>
              <a:rPr lang="en-US" altLang="zh-CN" smtClean="0"/>
              <a:t>-</a:t>
            </a:r>
            <a:r>
              <a:rPr lang="zh-CN" altLang="en-US" smtClean="0"/>
              <a:t>下载</a:t>
            </a:r>
          </a:p>
        </p:txBody>
      </p:sp>
      <p:sp>
        <p:nvSpPr>
          <p:cNvPr id="30722" name="TextBox 3"/>
          <p:cNvSpPr txBox="1">
            <a:spLocks noChangeArrowheads="1"/>
          </p:cNvSpPr>
          <p:nvPr/>
        </p:nvSpPr>
        <p:spPr bwMode="auto">
          <a:xfrm>
            <a:off x="419100" y="1196975"/>
            <a:ext cx="5478463" cy="430213"/>
          </a:xfrm>
          <a:prstGeom prst="rect">
            <a:avLst/>
          </a:prstGeom>
          <a:noFill/>
          <a:ln w="9525">
            <a:noFill/>
            <a:miter lim="800000"/>
            <a:headEnd/>
            <a:tailEnd/>
          </a:ln>
        </p:spPr>
        <p:txBody>
          <a:bodyPr wrap="none">
            <a:spAutoFit/>
          </a:bodyPr>
          <a:lstStyle/>
          <a:p>
            <a:r>
              <a:rPr lang="en-US" altLang="zh-CN" sz="2200" b="1">
                <a:solidFill>
                  <a:srgbClr val="FF0000"/>
                </a:solidFill>
                <a:ea typeface="微软雅黑"/>
              </a:rPr>
              <a:t>3.2</a:t>
            </a:r>
            <a:r>
              <a:rPr lang="zh-CN" altLang="en-US" sz="2200" b="1">
                <a:solidFill>
                  <a:srgbClr val="FF0000"/>
                </a:solidFill>
                <a:ea typeface="微软雅黑"/>
              </a:rPr>
              <a:t>  文章下载</a:t>
            </a:r>
            <a:r>
              <a:rPr lang="en-US" altLang="zh-CN">
                <a:ea typeface="微软雅黑"/>
              </a:rPr>
              <a:t>(</a:t>
            </a:r>
            <a:r>
              <a:rPr lang="zh-CN" altLang="en-US">
                <a:ea typeface="微软雅黑"/>
              </a:rPr>
              <a:t>以“零件加工”为关键词检索为例</a:t>
            </a:r>
            <a:r>
              <a:rPr lang="en-US" altLang="zh-CN">
                <a:ea typeface="微软雅黑"/>
              </a:rPr>
              <a:t>)</a:t>
            </a:r>
            <a:endParaRPr lang="zh-CN" altLang="en-US">
              <a:ea typeface="微软雅黑"/>
            </a:endParaRPr>
          </a:p>
        </p:txBody>
      </p:sp>
      <p:grpSp>
        <p:nvGrpSpPr>
          <p:cNvPr id="30723" name="组合 12"/>
          <p:cNvGrpSpPr>
            <a:grpSpLocks/>
          </p:cNvGrpSpPr>
          <p:nvPr/>
        </p:nvGrpSpPr>
        <p:grpSpPr bwMode="auto">
          <a:xfrm>
            <a:off x="0" y="1716088"/>
            <a:ext cx="8466138" cy="25769887"/>
            <a:chOff x="0" y="1716440"/>
            <a:chExt cx="8466606" cy="25770113"/>
          </a:xfrm>
        </p:grpSpPr>
        <p:grpSp>
          <p:nvGrpSpPr>
            <p:cNvPr id="30724" name="组合 9"/>
            <p:cNvGrpSpPr>
              <a:grpSpLocks/>
            </p:cNvGrpSpPr>
            <p:nvPr/>
          </p:nvGrpSpPr>
          <p:grpSpPr bwMode="auto">
            <a:xfrm>
              <a:off x="0" y="1716440"/>
              <a:ext cx="8466606" cy="25770113"/>
              <a:chOff x="0" y="1716440"/>
              <a:chExt cx="8466606" cy="25770113"/>
            </a:xfrm>
          </p:grpSpPr>
          <p:pic>
            <p:nvPicPr>
              <p:cNvPr id="30727" name="图片 4"/>
              <p:cNvPicPr>
                <a:picLocks noChangeAspect="1"/>
              </p:cNvPicPr>
              <p:nvPr/>
            </p:nvPicPr>
            <p:blipFill>
              <a:blip r:embed="rId2"/>
              <a:srcRect/>
              <a:stretch>
                <a:fillRect/>
              </a:stretch>
            </p:blipFill>
            <p:spPr bwMode="auto">
              <a:xfrm>
                <a:off x="0" y="1716440"/>
                <a:ext cx="8466606" cy="25770113"/>
              </a:xfrm>
              <a:prstGeom prst="rect">
                <a:avLst/>
              </a:prstGeom>
              <a:noFill/>
              <a:ln w="9525">
                <a:noFill/>
                <a:miter lim="800000"/>
                <a:headEnd/>
                <a:tailEnd/>
              </a:ln>
            </p:spPr>
          </p:pic>
          <p:sp>
            <p:nvSpPr>
              <p:cNvPr id="6" name="矩形 5"/>
              <p:cNvSpPr/>
              <p:nvPr/>
            </p:nvSpPr>
            <p:spPr>
              <a:xfrm>
                <a:off x="900163" y="3716708"/>
                <a:ext cx="5256503" cy="583252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0000"/>
                  </a:solidFill>
                </a:endParaRPr>
              </a:p>
            </p:txBody>
          </p:sp>
          <p:sp>
            <p:nvSpPr>
              <p:cNvPr id="7" name="矩形 6"/>
              <p:cNvSpPr/>
              <p:nvPr/>
            </p:nvSpPr>
            <p:spPr>
              <a:xfrm>
                <a:off x="2902110" y="5408997"/>
                <a:ext cx="2719538" cy="82868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rgbClr val="FF0000"/>
                    </a:solidFill>
                  </a:rPr>
                  <a:t>文献摘要区，以及文章里的图片知识元</a:t>
                </a:r>
                <a:endParaRPr lang="zh-CN" altLang="en-US" dirty="0">
                  <a:solidFill>
                    <a:srgbClr val="FF0000"/>
                  </a:solidFill>
                </a:endParaRPr>
              </a:p>
            </p:txBody>
          </p:sp>
          <p:sp>
            <p:nvSpPr>
              <p:cNvPr id="8" name="矩形 7"/>
              <p:cNvSpPr/>
              <p:nvPr/>
            </p:nvSpPr>
            <p:spPr>
              <a:xfrm>
                <a:off x="900163" y="10485867"/>
                <a:ext cx="5256503" cy="14398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p:nvSpPr>
            <p:spPr>
              <a:xfrm>
                <a:off x="2411546" y="9909599"/>
                <a:ext cx="3745119" cy="82868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rgbClr val="FF0000"/>
                    </a:solidFill>
                  </a:rPr>
                  <a:t>点击该文献的知网节，可以显示相关的参考文献，引证文献等信息</a:t>
                </a:r>
                <a:endParaRPr lang="zh-CN" altLang="en-US" dirty="0">
                  <a:solidFill>
                    <a:srgbClr val="FF0000"/>
                  </a:solidFill>
                </a:endParaRPr>
              </a:p>
            </p:txBody>
          </p:sp>
        </p:grpSp>
        <p:sp>
          <p:nvSpPr>
            <p:cNvPr id="11" name="矩形 10"/>
            <p:cNvSpPr/>
            <p:nvPr/>
          </p:nvSpPr>
          <p:spPr>
            <a:xfrm>
              <a:off x="900163" y="3284904"/>
              <a:ext cx="935089" cy="4318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线形标注 1 11"/>
            <p:cNvSpPr/>
            <p:nvPr/>
          </p:nvSpPr>
          <p:spPr>
            <a:xfrm>
              <a:off x="1835251" y="2637198"/>
              <a:ext cx="1692369" cy="503241"/>
            </a:xfrm>
            <a:prstGeom prst="borderCallout1">
              <a:avLst>
                <a:gd name="adj1" fmla="val 18750"/>
                <a:gd name="adj2" fmla="val -8333"/>
                <a:gd name="adj3" fmla="val 135536"/>
                <a:gd name="adj4" fmla="val -38333"/>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rgbClr val="FF0000"/>
                  </a:solidFill>
                </a:rPr>
                <a:t>选择</a:t>
              </a:r>
              <a:r>
                <a:rPr lang="en-US" altLang="zh-CN" dirty="0">
                  <a:solidFill>
                    <a:srgbClr val="FF0000"/>
                  </a:solidFill>
                </a:rPr>
                <a:t>CAJ</a:t>
              </a:r>
              <a:r>
                <a:rPr lang="zh-CN" altLang="en-US" dirty="0">
                  <a:solidFill>
                    <a:srgbClr val="FF0000"/>
                  </a:solidFill>
                </a:rPr>
                <a:t>下载</a:t>
              </a:r>
              <a:endParaRPr lang="zh-CN" altLang="en-US" dirty="0">
                <a:solidFill>
                  <a:srgbClr val="FF0000"/>
                </a:solidFill>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标题 2"/>
          <p:cNvSpPr>
            <a:spLocks noGrp="1"/>
          </p:cNvSpPr>
          <p:nvPr>
            <p:ph type="title"/>
          </p:nvPr>
        </p:nvSpPr>
        <p:spPr>
          <a:xfrm>
            <a:off x="457200" y="274638"/>
            <a:ext cx="8229600" cy="541337"/>
          </a:xfrm>
        </p:spPr>
        <p:txBody>
          <a:bodyPr/>
          <a:lstStyle/>
          <a:p>
            <a:r>
              <a:rPr lang="zh-CN" altLang="en-US" smtClean="0"/>
              <a:t>四、</a:t>
            </a:r>
            <a:r>
              <a:rPr lang="en-US" altLang="zh-CN" smtClean="0"/>
              <a:t> KNS6.5</a:t>
            </a:r>
            <a:r>
              <a:rPr lang="zh-CN" altLang="en-US" smtClean="0"/>
              <a:t>平台使用指南</a:t>
            </a:r>
            <a:r>
              <a:rPr lang="en-US" altLang="zh-CN" smtClean="0"/>
              <a:t>-</a:t>
            </a:r>
            <a:r>
              <a:rPr lang="zh-CN" altLang="en-US" smtClean="0"/>
              <a:t>深入阅读</a:t>
            </a:r>
          </a:p>
        </p:txBody>
      </p:sp>
      <p:sp>
        <p:nvSpPr>
          <p:cNvPr id="5" name="TextBox 4"/>
          <p:cNvSpPr txBox="1"/>
          <p:nvPr/>
        </p:nvSpPr>
        <p:spPr>
          <a:xfrm>
            <a:off x="174625" y="1079500"/>
            <a:ext cx="6084888" cy="430213"/>
          </a:xfrm>
          <a:prstGeom prst="rect">
            <a:avLst/>
          </a:prstGeom>
          <a:noFill/>
        </p:spPr>
        <p:txBody>
          <a:bodyPr wrap="none">
            <a:spAutoFit/>
          </a:bodyPr>
          <a:lstStyle/>
          <a:p>
            <a:pPr fontAlgn="auto">
              <a:spcBef>
                <a:spcPts val="0"/>
              </a:spcBef>
              <a:spcAft>
                <a:spcPts val="0"/>
              </a:spcAft>
              <a:defRPr/>
            </a:pPr>
            <a:r>
              <a:rPr lang="en-US" altLang="zh-CN" sz="2200" b="1" dirty="0">
                <a:solidFill>
                  <a:srgbClr val="FF0000"/>
                </a:solidFill>
                <a:effectLst>
                  <a:outerShdw blurRad="38100" dist="38100" dir="2700000" algn="tl">
                    <a:srgbClr val="000000">
                      <a:alpha val="43137"/>
                    </a:srgbClr>
                  </a:outerShdw>
                </a:effectLst>
                <a:latin typeface="+mj-ea"/>
                <a:ea typeface="+mj-ea"/>
                <a:cs typeface="+mn-cs"/>
              </a:rPr>
              <a:t>4.1</a:t>
            </a:r>
            <a:r>
              <a:rPr lang="zh-CN" altLang="en-US" sz="2200" b="1" dirty="0">
                <a:solidFill>
                  <a:srgbClr val="FF0000"/>
                </a:solidFill>
                <a:effectLst>
                  <a:outerShdw blurRad="38100" dist="38100" dir="2700000" algn="tl">
                    <a:srgbClr val="000000">
                      <a:alpha val="43137"/>
                    </a:srgbClr>
                  </a:outerShdw>
                </a:effectLst>
                <a:latin typeface="+mj-ea"/>
                <a:ea typeface="+mj-ea"/>
                <a:cs typeface="+mn-cs"/>
              </a:rPr>
              <a:t>  深入阅读</a:t>
            </a:r>
            <a:r>
              <a:rPr lang="en-US" altLang="zh-CN" dirty="0">
                <a:latin typeface="+mn-lt"/>
                <a:ea typeface="+mn-ea"/>
                <a:cs typeface="+mn-cs"/>
              </a:rPr>
              <a:t>(</a:t>
            </a:r>
            <a:r>
              <a:rPr lang="zh-CN" altLang="en-US" dirty="0">
                <a:latin typeface="+mn-lt"/>
                <a:ea typeface="+mn-ea"/>
                <a:cs typeface="+mn-cs"/>
              </a:rPr>
              <a:t>在</a:t>
            </a:r>
            <a:r>
              <a:rPr lang="en-US" altLang="zh-CN" dirty="0">
                <a:latin typeface="+mn-lt"/>
                <a:ea typeface="+mn-ea"/>
                <a:cs typeface="+mn-cs"/>
              </a:rPr>
              <a:t>CAJ</a:t>
            </a:r>
            <a:r>
              <a:rPr lang="zh-CN" altLang="en-US" dirty="0">
                <a:latin typeface="+mn-lt"/>
                <a:ea typeface="+mn-ea"/>
                <a:cs typeface="+mn-cs"/>
              </a:rPr>
              <a:t>浏览器中打开所下载文章的界面</a:t>
            </a:r>
            <a:r>
              <a:rPr lang="en-US" altLang="zh-CN" dirty="0">
                <a:latin typeface="+mn-lt"/>
                <a:ea typeface="+mn-ea"/>
                <a:cs typeface="+mn-cs"/>
              </a:rPr>
              <a:t>)</a:t>
            </a:r>
            <a:endParaRPr lang="zh-CN" altLang="en-US" dirty="0">
              <a:latin typeface="+mn-lt"/>
              <a:ea typeface="+mn-ea"/>
              <a:cs typeface="+mn-cs"/>
            </a:endParaRPr>
          </a:p>
        </p:txBody>
      </p:sp>
      <p:grpSp>
        <p:nvGrpSpPr>
          <p:cNvPr id="31747" name="组合 7"/>
          <p:cNvGrpSpPr>
            <a:grpSpLocks/>
          </p:cNvGrpSpPr>
          <p:nvPr/>
        </p:nvGrpSpPr>
        <p:grpSpPr bwMode="auto">
          <a:xfrm>
            <a:off x="0" y="1844675"/>
            <a:ext cx="8116888" cy="4941888"/>
            <a:chOff x="0" y="1844823"/>
            <a:chExt cx="8117069" cy="4941739"/>
          </a:xfrm>
        </p:grpSpPr>
        <p:pic>
          <p:nvPicPr>
            <p:cNvPr id="31761" name="Picture 3"/>
            <p:cNvPicPr>
              <a:picLocks noChangeAspect="1" noChangeArrowheads="1"/>
            </p:cNvPicPr>
            <p:nvPr/>
          </p:nvPicPr>
          <p:blipFill>
            <a:blip r:embed="rId2"/>
            <a:srcRect/>
            <a:stretch>
              <a:fillRect/>
            </a:stretch>
          </p:blipFill>
          <p:spPr bwMode="auto">
            <a:xfrm>
              <a:off x="0" y="1844823"/>
              <a:ext cx="8117069" cy="4941739"/>
            </a:xfrm>
            <a:prstGeom prst="rect">
              <a:avLst/>
            </a:prstGeom>
            <a:noFill/>
            <a:ln w="9525">
              <a:solidFill>
                <a:schemeClr val="tx1"/>
              </a:solidFill>
              <a:miter lim="800000"/>
              <a:headEnd/>
              <a:tailEnd/>
            </a:ln>
          </p:spPr>
        </p:pic>
        <p:pic>
          <p:nvPicPr>
            <p:cNvPr id="31762" name="Picture 4"/>
            <p:cNvPicPr>
              <a:picLocks noChangeAspect="1" noChangeArrowheads="1"/>
            </p:cNvPicPr>
            <p:nvPr/>
          </p:nvPicPr>
          <p:blipFill>
            <a:blip r:embed="rId3"/>
            <a:srcRect/>
            <a:stretch>
              <a:fillRect/>
            </a:stretch>
          </p:blipFill>
          <p:spPr bwMode="auto">
            <a:xfrm>
              <a:off x="0" y="2564904"/>
              <a:ext cx="792088" cy="720080"/>
            </a:xfrm>
            <a:prstGeom prst="rect">
              <a:avLst/>
            </a:prstGeom>
            <a:noFill/>
            <a:ln w="9525">
              <a:solidFill>
                <a:schemeClr val="tx1"/>
              </a:solidFill>
              <a:miter lim="800000"/>
              <a:headEnd/>
              <a:tailEnd/>
            </a:ln>
          </p:spPr>
        </p:pic>
        <p:cxnSp>
          <p:nvCxnSpPr>
            <p:cNvPr id="6" name="直接箭头连接符 5"/>
            <p:cNvCxnSpPr/>
            <p:nvPr/>
          </p:nvCxnSpPr>
          <p:spPr>
            <a:xfrm flipH="1" flipV="1">
              <a:off x="611202" y="3284643"/>
              <a:ext cx="720741" cy="115249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9" name="矩形 8"/>
          <p:cNvSpPr/>
          <p:nvPr/>
        </p:nvSpPr>
        <p:spPr>
          <a:xfrm>
            <a:off x="250825" y="3738563"/>
            <a:ext cx="3779838" cy="914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dirty="0">
                <a:solidFill>
                  <a:srgbClr val="FF0000"/>
                </a:solidFill>
              </a:rPr>
              <a:t>文本选择工具可以直接选取文献中的文字、段落，然后通过复制、粘贴到</a:t>
            </a:r>
            <a:r>
              <a:rPr lang="en-US" altLang="zh-CN" sz="1400" dirty="0">
                <a:solidFill>
                  <a:srgbClr val="FF0000"/>
                </a:solidFill>
              </a:rPr>
              <a:t>WORD</a:t>
            </a:r>
            <a:r>
              <a:rPr lang="zh-CN" altLang="en-US" sz="1400" dirty="0">
                <a:solidFill>
                  <a:srgbClr val="FF0000"/>
                </a:solidFill>
              </a:rPr>
              <a:t>文档中</a:t>
            </a:r>
            <a:endParaRPr lang="zh-CN" altLang="en-US" sz="1400" dirty="0">
              <a:solidFill>
                <a:srgbClr val="FF0000"/>
              </a:solidFill>
            </a:endParaRPr>
          </a:p>
        </p:txBody>
      </p:sp>
      <p:pic>
        <p:nvPicPr>
          <p:cNvPr id="1029" name="Picture 5"/>
          <p:cNvPicPr>
            <a:picLocks noChangeAspect="1" noChangeArrowheads="1"/>
          </p:cNvPicPr>
          <p:nvPr/>
        </p:nvPicPr>
        <p:blipFill>
          <a:blip r:embed="rId4"/>
          <a:srcRect/>
          <a:stretch>
            <a:fillRect/>
          </a:stretch>
        </p:blipFill>
        <p:spPr bwMode="auto">
          <a:xfrm>
            <a:off x="846138" y="2682875"/>
            <a:ext cx="587375" cy="587375"/>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 uri="{AF507438-7753-43E0-B8FC-AC1667EBCBE1}"/>
          </a:extLst>
        </p:spPr>
      </p:pic>
      <p:grpSp>
        <p:nvGrpSpPr>
          <p:cNvPr id="31750" name="组合 14"/>
          <p:cNvGrpSpPr>
            <a:grpSpLocks/>
          </p:cNvGrpSpPr>
          <p:nvPr/>
        </p:nvGrpSpPr>
        <p:grpSpPr bwMode="auto">
          <a:xfrm>
            <a:off x="250825" y="836613"/>
            <a:ext cx="8929688" cy="1728787"/>
            <a:chOff x="251520" y="836712"/>
            <a:chExt cx="8928992" cy="1728191"/>
          </a:xfrm>
        </p:grpSpPr>
        <p:sp>
          <p:nvSpPr>
            <p:cNvPr id="2" name="矩形 1"/>
            <p:cNvSpPr/>
            <p:nvPr/>
          </p:nvSpPr>
          <p:spPr>
            <a:xfrm>
              <a:off x="5940677" y="836712"/>
              <a:ext cx="3239835" cy="122354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dirty="0">
                  <a:solidFill>
                    <a:srgbClr val="FF0000"/>
                  </a:solidFill>
                </a:rPr>
                <a:t>几</a:t>
              </a:r>
              <a:r>
                <a:rPr lang="zh-CN" altLang="en-US" dirty="0">
                  <a:solidFill>
                    <a:srgbClr val="FF0000"/>
                  </a:solidFill>
                </a:rPr>
                <a:t>个常用工具：</a:t>
              </a:r>
              <a:endParaRPr lang="en-US" altLang="zh-CN" dirty="0">
                <a:solidFill>
                  <a:srgbClr val="FF0000"/>
                </a:solidFill>
              </a:endParaRPr>
            </a:p>
            <a:p>
              <a:pPr fontAlgn="auto">
                <a:spcBef>
                  <a:spcPts val="0"/>
                </a:spcBef>
                <a:spcAft>
                  <a:spcPts val="0"/>
                </a:spcAft>
                <a:defRPr/>
              </a:pPr>
              <a:r>
                <a:rPr lang="zh-CN" altLang="en-US" dirty="0">
                  <a:solidFill>
                    <a:srgbClr val="FF0000"/>
                  </a:solidFill>
                </a:rPr>
                <a:t>选择文本，选择图像，文字识别，注释工具，划词链接。其它功能请大家逐一使用</a:t>
              </a:r>
              <a:endParaRPr lang="zh-CN" altLang="en-US" dirty="0">
                <a:solidFill>
                  <a:srgbClr val="FF0000"/>
                </a:solidFill>
              </a:endParaRPr>
            </a:p>
          </p:txBody>
        </p:sp>
        <p:sp>
          <p:nvSpPr>
            <p:cNvPr id="12" name="矩形 11"/>
            <p:cNvSpPr/>
            <p:nvPr/>
          </p:nvSpPr>
          <p:spPr>
            <a:xfrm>
              <a:off x="251520" y="2277665"/>
              <a:ext cx="936552" cy="28723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4" name="直接箭头连接符 13"/>
            <p:cNvCxnSpPr/>
            <p:nvPr/>
          </p:nvCxnSpPr>
          <p:spPr>
            <a:xfrm flipV="1">
              <a:off x="1188072" y="1628601"/>
              <a:ext cx="4752605" cy="64906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pic>
        <p:nvPicPr>
          <p:cNvPr id="31751" name="Picture 6"/>
          <p:cNvPicPr>
            <a:picLocks noChangeAspect="1" noChangeArrowheads="1"/>
          </p:cNvPicPr>
          <p:nvPr/>
        </p:nvPicPr>
        <p:blipFill>
          <a:blip r:embed="rId5"/>
          <a:srcRect/>
          <a:stretch>
            <a:fillRect/>
          </a:stretch>
        </p:blipFill>
        <p:spPr bwMode="auto">
          <a:xfrm>
            <a:off x="3794125" y="5218113"/>
            <a:ext cx="2524125" cy="1376362"/>
          </a:xfrm>
          <a:prstGeom prst="rect">
            <a:avLst/>
          </a:prstGeom>
          <a:noFill/>
          <a:ln w="9525">
            <a:noFill/>
            <a:miter lim="800000"/>
            <a:headEnd/>
            <a:tailEnd/>
          </a:ln>
        </p:spPr>
      </p:pic>
      <p:cxnSp>
        <p:nvCxnSpPr>
          <p:cNvPr id="17" name="直接箭头连接符 16"/>
          <p:cNvCxnSpPr/>
          <p:nvPr/>
        </p:nvCxnSpPr>
        <p:spPr>
          <a:xfrm flipH="1" flipV="1">
            <a:off x="1331913" y="3270250"/>
            <a:ext cx="3311525" cy="224631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940425" y="5516563"/>
            <a:ext cx="1871663" cy="914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400" dirty="0">
                <a:solidFill>
                  <a:srgbClr val="FF0000"/>
                </a:solidFill>
              </a:rPr>
              <a:t>图像</a:t>
            </a:r>
            <a:r>
              <a:rPr lang="zh-CN" altLang="en-US" sz="1400" dirty="0">
                <a:solidFill>
                  <a:srgbClr val="FF0000"/>
                </a:solidFill>
              </a:rPr>
              <a:t>选择工具可以选取图片后复制、粘贴到</a:t>
            </a:r>
            <a:r>
              <a:rPr lang="en-US" altLang="zh-CN" sz="1400" dirty="0">
                <a:solidFill>
                  <a:srgbClr val="FF0000"/>
                </a:solidFill>
              </a:rPr>
              <a:t>WORD</a:t>
            </a:r>
            <a:r>
              <a:rPr lang="zh-CN" altLang="en-US" sz="1400" dirty="0">
                <a:solidFill>
                  <a:srgbClr val="FF0000"/>
                </a:solidFill>
              </a:rPr>
              <a:t>文档中</a:t>
            </a:r>
            <a:endParaRPr lang="zh-CN" altLang="en-US" sz="1400" dirty="0">
              <a:solidFill>
                <a:srgbClr val="FF0000"/>
              </a:solidFill>
            </a:endParaRPr>
          </a:p>
        </p:txBody>
      </p:sp>
      <p:pic>
        <p:nvPicPr>
          <p:cNvPr id="1031" name="Picture 7"/>
          <p:cNvPicPr>
            <a:picLocks noChangeAspect="1" noChangeArrowheads="1"/>
          </p:cNvPicPr>
          <p:nvPr/>
        </p:nvPicPr>
        <p:blipFill>
          <a:blip r:embed="rId6"/>
          <a:srcRect/>
          <a:stretch>
            <a:fillRect/>
          </a:stretch>
        </p:blipFill>
        <p:spPr bwMode="auto">
          <a:xfrm>
            <a:off x="1476375" y="2695575"/>
            <a:ext cx="603250" cy="528638"/>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 uri="{AF507438-7753-43E0-B8FC-AC1667EBCBE1}"/>
          </a:extLst>
        </p:spPr>
      </p:pic>
      <p:pic>
        <p:nvPicPr>
          <p:cNvPr id="31755" name="Picture 8"/>
          <p:cNvPicPr>
            <a:picLocks noChangeAspect="1" noChangeArrowheads="1"/>
          </p:cNvPicPr>
          <p:nvPr/>
        </p:nvPicPr>
        <p:blipFill>
          <a:blip r:embed="rId7"/>
          <a:srcRect/>
          <a:stretch>
            <a:fillRect/>
          </a:stretch>
        </p:blipFill>
        <p:spPr bwMode="auto">
          <a:xfrm>
            <a:off x="4427538" y="2862263"/>
            <a:ext cx="4324350" cy="2355850"/>
          </a:xfrm>
          <a:prstGeom prst="rect">
            <a:avLst/>
          </a:prstGeom>
          <a:noFill/>
          <a:ln w="9525">
            <a:noFill/>
            <a:miter lim="800000"/>
            <a:headEnd/>
            <a:tailEnd/>
          </a:ln>
        </p:spPr>
      </p:pic>
      <p:cxnSp>
        <p:nvCxnSpPr>
          <p:cNvPr id="19" name="直接箭头连接符 18"/>
          <p:cNvCxnSpPr/>
          <p:nvPr/>
        </p:nvCxnSpPr>
        <p:spPr>
          <a:xfrm flipH="1" flipV="1">
            <a:off x="1993900" y="2976563"/>
            <a:ext cx="2649538" cy="7620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5580063" y="4005263"/>
            <a:ext cx="2232025" cy="914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200" dirty="0">
                <a:solidFill>
                  <a:srgbClr val="FF0000"/>
                </a:solidFill>
              </a:rPr>
              <a:t>对于扫描格式的文章，如需选择其中的文字，可以通过文字识别来完成，然后发送到</a:t>
            </a:r>
            <a:r>
              <a:rPr lang="en-US" altLang="zh-CN" sz="1200" dirty="0">
                <a:solidFill>
                  <a:srgbClr val="FF0000"/>
                </a:solidFill>
              </a:rPr>
              <a:t>WORD</a:t>
            </a:r>
            <a:r>
              <a:rPr lang="zh-CN" altLang="en-US" sz="1200" dirty="0">
                <a:solidFill>
                  <a:srgbClr val="FF0000"/>
                </a:solidFill>
              </a:rPr>
              <a:t>文档</a:t>
            </a:r>
            <a:endParaRPr lang="zh-CN" altLang="en-US" sz="1200"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标题 2"/>
          <p:cNvSpPr>
            <a:spLocks noGrp="1"/>
          </p:cNvSpPr>
          <p:nvPr>
            <p:ph type="title"/>
          </p:nvPr>
        </p:nvSpPr>
        <p:spPr>
          <a:xfrm>
            <a:off x="457200" y="274638"/>
            <a:ext cx="8229600" cy="541337"/>
          </a:xfrm>
        </p:spPr>
        <p:txBody>
          <a:bodyPr/>
          <a:lstStyle/>
          <a:p>
            <a:r>
              <a:rPr lang="zh-CN" altLang="en-US" smtClean="0"/>
              <a:t>一、</a:t>
            </a:r>
            <a:r>
              <a:rPr lang="en-US" altLang="zh-CN" smtClean="0"/>
              <a:t>KNS6.5</a:t>
            </a:r>
            <a:r>
              <a:rPr lang="zh-CN" altLang="en-US" smtClean="0"/>
              <a:t>平台使用指南</a:t>
            </a:r>
            <a:r>
              <a:rPr lang="en-US" altLang="zh-CN" smtClean="0"/>
              <a:t>-</a:t>
            </a:r>
            <a:r>
              <a:rPr lang="zh-CN" altLang="en-US" smtClean="0"/>
              <a:t>登录</a:t>
            </a:r>
          </a:p>
        </p:txBody>
      </p:sp>
      <p:pic>
        <p:nvPicPr>
          <p:cNvPr id="14" name="Picture 6" descr="知网logo副本"/>
          <p:cNvPicPr>
            <a:picLocks noChangeAspect="1" noChangeArrowheads="1"/>
          </p:cNvPicPr>
          <p:nvPr/>
        </p:nvPicPr>
        <p:blipFill>
          <a:blip r:embed="rId2"/>
          <a:srcRect/>
          <a:stretch>
            <a:fillRect/>
          </a:stretch>
        </p:blipFill>
        <p:spPr bwMode="auto">
          <a:xfrm>
            <a:off x="6948488" y="-130175"/>
            <a:ext cx="2376487" cy="1403350"/>
          </a:xfrm>
          <a:prstGeom prst="rect">
            <a:avLst/>
          </a:prstGeom>
          <a:noFill/>
          <a:ln w="9525">
            <a:noFill/>
            <a:miter lim="800000"/>
            <a:headEnd/>
            <a:tailEnd/>
          </a:ln>
        </p:spPr>
      </p:pic>
      <p:sp>
        <p:nvSpPr>
          <p:cNvPr id="10" name="TextBox 9"/>
          <p:cNvSpPr txBox="1"/>
          <p:nvPr/>
        </p:nvSpPr>
        <p:spPr>
          <a:xfrm>
            <a:off x="395288" y="1377950"/>
            <a:ext cx="5400675" cy="922338"/>
          </a:xfrm>
          <a:prstGeom prst="rect">
            <a:avLst/>
          </a:prstGeom>
          <a:noFill/>
        </p:spPr>
        <p:txBody>
          <a:bodyPr>
            <a:spAutoFit/>
          </a:bodyPr>
          <a:lstStyle/>
          <a:p>
            <a:pPr fontAlgn="auto">
              <a:spcBef>
                <a:spcPts val="0"/>
              </a:spcBef>
              <a:spcAft>
                <a:spcPts val="0"/>
              </a:spcAft>
              <a:defRPr/>
            </a:pPr>
            <a:r>
              <a:rPr lang="en-US" altLang="zh-CN" dirty="0">
                <a:latin typeface="+mn-lt"/>
                <a:ea typeface="+mn-ea"/>
                <a:cs typeface="+mn-cs"/>
              </a:rPr>
              <a:t>1.1</a:t>
            </a:r>
            <a:r>
              <a:rPr lang="zh-CN" altLang="en-US" dirty="0">
                <a:latin typeface="+mn-lt"/>
                <a:ea typeface="+mn-ea"/>
                <a:cs typeface="+mn-cs"/>
              </a:rPr>
              <a:t>登录入口</a:t>
            </a:r>
            <a:endParaRPr lang="en-US" altLang="zh-CN" dirty="0">
              <a:latin typeface="+mn-lt"/>
              <a:ea typeface="+mn-ea"/>
              <a:cs typeface="+mn-cs"/>
            </a:endParaRPr>
          </a:p>
          <a:p>
            <a:pPr fontAlgn="auto">
              <a:spcBef>
                <a:spcPts val="0"/>
              </a:spcBef>
              <a:spcAft>
                <a:spcPts val="0"/>
              </a:spcAft>
              <a:defRPr/>
            </a:pPr>
            <a:endParaRPr lang="en-US" altLang="zh-CN" dirty="0">
              <a:latin typeface="+mn-lt"/>
              <a:ea typeface="+mn-ea"/>
              <a:cs typeface="+mn-cs"/>
            </a:endParaRPr>
          </a:p>
          <a:p>
            <a:pPr fontAlgn="auto">
              <a:spcBef>
                <a:spcPts val="0"/>
              </a:spcBef>
              <a:spcAft>
                <a:spcPts val="0"/>
              </a:spcAft>
              <a:defRPr/>
            </a:pPr>
            <a:r>
              <a:rPr lang="zh-CN" altLang="en-US" u="sng" dirty="0">
                <a:solidFill>
                  <a:srgbClr val="FF0000"/>
                </a:solidFill>
                <a:latin typeface="+mj-ea"/>
                <a:ea typeface="+mj-ea"/>
                <a:cs typeface="+mn-cs"/>
              </a:rPr>
              <a:t>校外网选择中心站点登录：</a:t>
            </a:r>
            <a:r>
              <a:rPr lang="en-US" altLang="zh-CN" u="sng" dirty="0">
                <a:solidFill>
                  <a:srgbClr val="FF0000"/>
                </a:solidFill>
                <a:latin typeface="+mj-ea"/>
                <a:ea typeface="+mj-ea"/>
                <a:cs typeface="+mn-cs"/>
              </a:rPr>
              <a:t>www.cnki.ne</a:t>
            </a:r>
            <a:r>
              <a:rPr lang="en-US" altLang="zh-CN" dirty="0">
                <a:latin typeface="+mn-lt"/>
                <a:ea typeface="+mn-ea"/>
                <a:cs typeface="+mn-cs"/>
              </a:rPr>
              <a:t>t</a:t>
            </a:r>
            <a:endParaRPr lang="zh-CN" altLang="en-US" dirty="0">
              <a:latin typeface="+mn-lt"/>
              <a:ea typeface="+mn-ea"/>
              <a:cs typeface="+mn-cs"/>
            </a:endParaRPr>
          </a:p>
        </p:txBody>
      </p:sp>
      <p:grpSp>
        <p:nvGrpSpPr>
          <p:cNvPr id="6" name="组合 5"/>
          <p:cNvGrpSpPr>
            <a:grpSpLocks/>
          </p:cNvGrpSpPr>
          <p:nvPr/>
        </p:nvGrpSpPr>
        <p:grpSpPr bwMode="auto">
          <a:xfrm>
            <a:off x="47625" y="2347913"/>
            <a:ext cx="8739188" cy="4594225"/>
            <a:chOff x="46923" y="2347139"/>
            <a:chExt cx="8739584" cy="4595045"/>
          </a:xfrm>
        </p:grpSpPr>
        <p:pic>
          <p:nvPicPr>
            <p:cNvPr id="14344" name="Picture 2"/>
            <p:cNvPicPr>
              <a:picLocks noChangeAspect="1" noChangeArrowheads="1"/>
            </p:cNvPicPr>
            <p:nvPr/>
          </p:nvPicPr>
          <p:blipFill>
            <a:blip r:embed="rId3"/>
            <a:srcRect/>
            <a:stretch>
              <a:fillRect/>
            </a:stretch>
          </p:blipFill>
          <p:spPr bwMode="auto">
            <a:xfrm>
              <a:off x="46923" y="2364718"/>
              <a:ext cx="8739584" cy="4577466"/>
            </a:xfrm>
            <a:prstGeom prst="rect">
              <a:avLst/>
            </a:prstGeom>
            <a:noFill/>
            <a:ln w="9525">
              <a:noFill/>
              <a:miter lim="800000"/>
              <a:headEnd/>
              <a:tailEnd/>
            </a:ln>
          </p:spPr>
        </p:pic>
        <p:sp>
          <p:nvSpPr>
            <p:cNvPr id="5" name="矩形 4"/>
            <p:cNvSpPr/>
            <p:nvPr/>
          </p:nvSpPr>
          <p:spPr>
            <a:xfrm>
              <a:off x="6803629" y="2347139"/>
              <a:ext cx="433408" cy="2905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200" dirty="0">
                  <a:solidFill>
                    <a:srgbClr val="FF0000"/>
                  </a:solidFill>
                  <a:latin typeface="+mj-ea"/>
                  <a:ea typeface="+mj-ea"/>
                </a:rPr>
                <a:t>1</a:t>
              </a:r>
              <a:endParaRPr lang="zh-CN" altLang="en-US" sz="2200" dirty="0">
                <a:solidFill>
                  <a:srgbClr val="FF0000"/>
                </a:solidFill>
                <a:latin typeface="+mj-ea"/>
                <a:ea typeface="+mj-ea"/>
              </a:endParaRPr>
            </a:p>
          </p:txBody>
        </p:sp>
      </p:grpSp>
      <p:grpSp>
        <p:nvGrpSpPr>
          <p:cNvPr id="8" name="组合 7"/>
          <p:cNvGrpSpPr>
            <a:grpSpLocks/>
          </p:cNvGrpSpPr>
          <p:nvPr/>
        </p:nvGrpSpPr>
        <p:grpSpPr bwMode="auto">
          <a:xfrm>
            <a:off x="1743075" y="2706688"/>
            <a:ext cx="7011988" cy="4206875"/>
            <a:chOff x="1742806" y="2706854"/>
            <a:chExt cx="7011855" cy="4207113"/>
          </a:xfrm>
        </p:grpSpPr>
        <p:pic>
          <p:nvPicPr>
            <p:cNvPr id="14342" name="Picture 3"/>
            <p:cNvPicPr>
              <a:picLocks noChangeAspect="1" noChangeArrowheads="1"/>
            </p:cNvPicPr>
            <p:nvPr/>
          </p:nvPicPr>
          <p:blipFill>
            <a:blip r:embed="rId4"/>
            <a:srcRect/>
            <a:stretch>
              <a:fillRect/>
            </a:stretch>
          </p:blipFill>
          <p:spPr bwMode="auto">
            <a:xfrm>
              <a:off x="1742806" y="2706854"/>
              <a:ext cx="7011855" cy="4207113"/>
            </a:xfrm>
            <a:prstGeom prst="rect">
              <a:avLst/>
            </a:prstGeom>
            <a:noFill/>
            <a:ln w="9525">
              <a:noFill/>
              <a:miter lim="800000"/>
              <a:headEnd/>
              <a:tailEnd/>
            </a:ln>
          </p:spPr>
        </p:pic>
        <p:sp>
          <p:nvSpPr>
            <p:cNvPr id="7" name="矩形 6"/>
            <p:cNvSpPr/>
            <p:nvPr/>
          </p:nvSpPr>
          <p:spPr>
            <a:xfrm>
              <a:off x="5003469" y="4653239"/>
              <a:ext cx="3133666" cy="136850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0000"/>
                  </a:solidFill>
                </a:rPr>
                <a:t>2.</a:t>
              </a:r>
              <a:r>
                <a:rPr lang="zh-CN" altLang="en-US" dirty="0">
                  <a:solidFill>
                    <a:srgbClr val="FF0000"/>
                  </a:solidFill>
                </a:rPr>
                <a:t>输入用户名和密码，登录</a:t>
              </a:r>
              <a:endParaRPr lang="zh-CN" altLang="en-US" dirty="0">
                <a:solidFill>
                  <a:srgbClr val="FF0000"/>
                </a:solidFill>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2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标题 2"/>
          <p:cNvSpPr>
            <a:spLocks noGrp="1"/>
          </p:cNvSpPr>
          <p:nvPr>
            <p:ph type="title"/>
          </p:nvPr>
        </p:nvSpPr>
        <p:spPr>
          <a:xfrm>
            <a:off x="457200" y="274638"/>
            <a:ext cx="8229600" cy="541337"/>
          </a:xfrm>
        </p:spPr>
        <p:txBody>
          <a:bodyPr/>
          <a:lstStyle/>
          <a:p>
            <a:r>
              <a:rPr lang="zh-CN" altLang="en-US" smtClean="0"/>
              <a:t>四、</a:t>
            </a:r>
            <a:r>
              <a:rPr lang="en-US" altLang="zh-CN" smtClean="0"/>
              <a:t> KNS6.5</a:t>
            </a:r>
            <a:r>
              <a:rPr lang="zh-CN" altLang="en-US" smtClean="0"/>
              <a:t>平台使用指南</a:t>
            </a:r>
            <a:r>
              <a:rPr lang="en-US" altLang="zh-CN" smtClean="0"/>
              <a:t>-</a:t>
            </a:r>
            <a:r>
              <a:rPr lang="zh-CN" altLang="en-US" smtClean="0"/>
              <a:t>深入阅读</a:t>
            </a:r>
          </a:p>
        </p:txBody>
      </p:sp>
      <p:grpSp>
        <p:nvGrpSpPr>
          <p:cNvPr id="32770" name="组合 13"/>
          <p:cNvGrpSpPr>
            <a:grpSpLocks/>
          </p:cNvGrpSpPr>
          <p:nvPr/>
        </p:nvGrpSpPr>
        <p:grpSpPr bwMode="auto">
          <a:xfrm>
            <a:off x="207963" y="1773238"/>
            <a:ext cx="8261350" cy="4913312"/>
            <a:chOff x="208381" y="1772816"/>
            <a:chExt cx="8261395" cy="4913734"/>
          </a:xfrm>
        </p:grpSpPr>
        <p:grpSp>
          <p:nvGrpSpPr>
            <p:cNvPr id="32776" name="组合 8"/>
            <p:cNvGrpSpPr>
              <a:grpSpLocks/>
            </p:cNvGrpSpPr>
            <p:nvPr/>
          </p:nvGrpSpPr>
          <p:grpSpPr bwMode="auto">
            <a:xfrm>
              <a:off x="208381" y="1772816"/>
              <a:ext cx="8261395" cy="4913734"/>
              <a:chOff x="208381" y="1772816"/>
              <a:chExt cx="8261395" cy="4913734"/>
            </a:xfrm>
          </p:grpSpPr>
          <p:pic>
            <p:nvPicPr>
              <p:cNvPr id="32778" name="Picture 2"/>
              <p:cNvPicPr>
                <a:picLocks noChangeAspect="1" noChangeArrowheads="1"/>
              </p:cNvPicPr>
              <p:nvPr/>
            </p:nvPicPr>
            <p:blipFill>
              <a:blip r:embed="rId2"/>
              <a:srcRect/>
              <a:stretch>
                <a:fillRect/>
              </a:stretch>
            </p:blipFill>
            <p:spPr bwMode="auto">
              <a:xfrm>
                <a:off x="208381" y="1772816"/>
                <a:ext cx="8261395" cy="4913734"/>
              </a:xfrm>
              <a:prstGeom prst="rect">
                <a:avLst/>
              </a:prstGeom>
              <a:noFill/>
              <a:ln w="9525">
                <a:no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1043411" y="2457087"/>
                <a:ext cx="647704" cy="539796"/>
              </a:xfrm>
              <a:prstGeom prst="rect">
                <a:avLst/>
              </a:prstGeom>
              <a:ln>
                <a:noFill/>
              </a:ln>
              <a:effectLst>
                <a:outerShdw blurRad="292100" dist="139700" dir="2700000" algn="tl" rotWithShape="0">
                  <a:srgbClr val="333333">
                    <a:alpha val="65000"/>
                  </a:srgbClr>
                </a:outerShdw>
              </a:effectLst>
              <a:extLst>
                <a:ext uri="{909E8E84-426E-40DD-AFC4-6F175D3DCCD1}"/>
                <a:ext uri="{91240B29-F687-4F45-9708-019B960494DF}"/>
                <a:ext uri="{AF507438-7753-43E0-B8FC-AC1667EBCBE1}"/>
              </a:extLst>
            </p:spPr>
          </p:pic>
          <p:cxnSp>
            <p:nvCxnSpPr>
              <p:cNvPr id="6" name="直接箭头连接符 5"/>
              <p:cNvCxnSpPr/>
              <p:nvPr/>
            </p:nvCxnSpPr>
            <p:spPr>
              <a:xfrm flipH="1" flipV="1">
                <a:off x="1764139" y="2906388"/>
                <a:ext cx="1871672" cy="88272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32777" name="TextBox 7"/>
            <p:cNvSpPr txBox="1">
              <a:spLocks noChangeArrowheads="1"/>
            </p:cNvSpPr>
            <p:nvPr/>
          </p:nvSpPr>
          <p:spPr bwMode="auto">
            <a:xfrm>
              <a:off x="3664361" y="3717032"/>
              <a:ext cx="2285241" cy="923330"/>
            </a:xfrm>
            <a:prstGeom prst="rect">
              <a:avLst/>
            </a:prstGeom>
            <a:noFill/>
            <a:ln w="9525">
              <a:noFill/>
              <a:miter lim="800000"/>
              <a:headEnd/>
              <a:tailEnd/>
            </a:ln>
          </p:spPr>
          <p:txBody>
            <a:bodyPr>
              <a:spAutoFit/>
            </a:bodyPr>
            <a:lstStyle/>
            <a:p>
              <a:r>
                <a:rPr lang="zh-CN" altLang="en-US">
                  <a:solidFill>
                    <a:srgbClr val="FF0000"/>
                  </a:solidFill>
                  <a:ea typeface="微软雅黑"/>
                </a:rPr>
                <a:t>注释工具可以在文章深入阅读时做数字笔记</a:t>
              </a:r>
            </a:p>
          </p:txBody>
        </p:sp>
      </p:grpSp>
      <p:sp>
        <p:nvSpPr>
          <p:cNvPr id="32771" name="TextBox 10"/>
          <p:cNvSpPr txBox="1">
            <a:spLocks noChangeArrowheads="1"/>
          </p:cNvSpPr>
          <p:nvPr/>
        </p:nvSpPr>
        <p:spPr bwMode="auto">
          <a:xfrm>
            <a:off x="174625" y="1079500"/>
            <a:ext cx="5915025" cy="430213"/>
          </a:xfrm>
          <a:prstGeom prst="rect">
            <a:avLst/>
          </a:prstGeom>
          <a:noFill/>
          <a:ln w="9525">
            <a:noFill/>
            <a:miter lim="800000"/>
            <a:headEnd/>
            <a:tailEnd/>
          </a:ln>
        </p:spPr>
        <p:txBody>
          <a:bodyPr wrap="none">
            <a:spAutoFit/>
          </a:bodyPr>
          <a:lstStyle/>
          <a:p>
            <a:r>
              <a:rPr lang="en-US" altLang="zh-CN" sz="2200" b="1">
                <a:solidFill>
                  <a:srgbClr val="FF0000"/>
                </a:solidFill>
                <a:ea typeface="微软雅黑"/>
              </a:rPr>
              <a:t>4.1</a:t>
            </a:r>
            <a:r>
              <a:rPr lang="zh-CN" altLang="en-US" sz="2200" b="1">
                <a:solidFill>
                  <a:srgbClr val="FF0000"/>
                </a:solidFill>
                <a:ea typeface="微软雅黑"/>
              </a:rPr>
              <a:t>  深入阅读</a:t>
            </a:r>
            <a:r>
              <a:rPr lang="en-US" altLang="zh-CN">
                <a:ea typeface="微软雅黑"/>
              </a:rPr>
              <a:t>(</a:t>
            </a:r>
            <a:r>
              <a:rPr lang="zh-CN" altLang="en-US">
                <a:ea typeface="微软雅黑"/>
              </a:rPr>
              <a:t>在</a:t>
            </a:r>
            <a:r>
              <a:rPr lang="en-US" altLang="zh-CN">
                <a:ea typeface="微软雅黑"/>
              </a:rPr>
              <a:t>CAJ</a:t>
            </a:r>
            <a:r>
              <a:rPr lang="zh-CN" altLang="en-US">
                <a:ea typeface="微软雅黑"/>
              </a:rPr>
              <a:t>浏览器中打开所下载文章的界面</a:t>
            </a:r>
            <a:r>
              <a:rPr lang="en-US" altLang="zh-CN">
                <a:ea typeface="微软雅黑"/>
              </a:rPr>
              <a:t>)</a:t>
            </a:r>
            <a:endParaRPr lang="zh-CN" altLang="en-US">
              <a:ea typeface="微软雅黑"/>
            </a:endParaRPr>
          </a:p>
        </p:txBody>
      </p:sp>
      <p:grpSp>
        <p:nvGrpSpPr>
          <p:cNvPr id="13" name="组合 12"/>
          <p:cNvGrpSpPr>
            <a:grpSpLocks/>
          </p:cNvGrpSpPr>
          <p:nvPr/>
        </p:nvGrpSpPr>
        <p:grpSpPr bwMode="auto">
          <a:xfrm>
            <a:off x="1042988" y="1773238"/>
            <a:ext cx="7753350" cy="4913312"/>
            <a:chOff x="1042874" y="1773116"/>
            <a:chExt cx="7752306" cy="4913434"/>
          </a:xfrm>
        </p:grpSpPr>
        <p:pic>
          <p:nvPicPr>
            <p:cNvPr id="32773" name="Picture 5"/>
            <p:cNvPicPr>
              <a:picLocks noChangeAspect="1" noChangeArrowheads="1"/>
            </p:cNvPicPr>
            <p:nvPr/>
          </p:nvPicPr>
          <p:blipFill>
            <a:blip r:embed="rId4"/>
            <a:srcRect/>
            <a:stretch>
              <a:fillRect/>
            </a:stretch>
          </p:blipFill>
          <p:spPr bwMode="auto">
            <a:xfrm>
              <a:off x="1042874" y="1773116"/>
              <a:ext cx="7752306" cy="4913434"/>
            </a:xfrm>
            <a:prstGeom prst="rect">
              <a:avLst/>
            </a:prstGeom>
            <a:noFill/>
            <a:ln w="9525">
              <a:noFill/>
              <a:miter lim="800000"/>
              <a:headEnd/>
              <a:tailEnd/>
            </a:ln>
          </p:spPr>
        </p:pic>
        <p:sp>
          <p:nvSpPr>
            <p:cNvPr id="10" name="矩形 9"/>
            <p:cNvSpPr/>
            <p:nvPr/>
          </p:nvSpPr>
          <p:spPr>
            <a:xfrm>
              <a:off x="5076168" y="2204927"/>
              <a:ext cx="666660" cy="100808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线形标注 2 11"/>
            <p:cNvSpPr/>
            <p:nvPr/>
          </p:nvSpPr>
          <p:spPr>
            <a:xfrm>
              <a:off x="5949175" y="2727227"/>
              <a:ext cx="2846005" cy="1451011"/>
            </a:xfrm>
            <a:prstGeom prst="borderCallout2">
              <a:avLst>
                <a:gd name="adj1" fmla="val 28629"/>
                <a:gd name="adj2" fmla="val 2617"/>
                <a:gd name="adj3" fmla="val 31452"/>
                <a:gd name="adj4" fmla="val 1748"/>
                <a:gd name="adj5" fmla="val 12295"/>
                <a:gd name="adj6" fmla="val -13480"/>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dirty="0">
                  <a:solidFill>
                    <a:srgbClr val="FF0000"/>
                  </a:solidFill>
                </a:rPr>
                <a:t>划词链接功能可以在文献深入阅读时，对不懂的术语、不认识的文字等以划词的方式连入到工具书总库中查找释义等</a:t>
              </a:r>
              <a:endParaRPr lang="zh-CN" altLang="en-US" dirty="0">
                <a:solidFill>
                  <a:srgbClr val="FF00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标题 1"/>
          <p:cNvSpPr>
            <a:spLocks noGrp="1"/>
          </p:cNvSpPr>
          <p:nvPr>
            <p:ph type="ctrTitle"/>
          </p:nvPr>
        </p:nvSpPr>
        <p:spPr>
          <a:xfrm>
            <a:off x="4284663" y="4149725"/>
            <a:ext cx="4318000" cy="793750"/>
          </a:xfrm>
        </p:spPr>
        <p:txBody>
          <a:bodyPr/>
          <a:lstStyle/>
          <a:p>
            <a:r>
              <a:rPr lang="zh-CN" altLang="en-US" sz="4000" b="1" smtClean="0"/>
              <a:t>谢谢大家</a:t>
            </a:r>
          </a:p>
        </p:txBody>
      </p:sp>
      <p:sp>
        <p:nvSpPr>
          <p:cNvPr id="33794" name="副标题 2"/>
          <p:cNvSpPr>
            <a:spLocks noGrp="1"/>
          </p:cNvSpPr>
          <p:nvPr>
            <p:ph type="subTitle" idx="1"/>
          </p:nvPr>
        </p:nvSpPr>
        <p:spPr>
          <a:xfrm>
            <a:off x="5364163" y="5229225"/>
            <a:ext cx="2376487" cy="503238"/>
          </a:xfrm>
        </p:spPr>
        <p:txBody>
          <a:bodyPr/>
          <a:lstStyle/>
          <a:p>
            <a:r>
              <a:rPr lang="en-US" altLang="zh-CN" sz="2800" smtClean="0">
                <a:solidFill>
                  <a:schemeClr val="tx1"/>
                </a:solidFill>
              </a:rPr>
              <a:t>THANKS</a:t>
            </a:r>
          </a:p>
        </p:txBody>
      </p:sp>
      <p:sp>
        <p:nvSpPr>
          <p:cNvPr id="5" name="文本框 4"/>
          <p:cNvSpPr txBox="1"/>
          <p:nvPr/>
        </p:nvSpPr>
        <p:spPr>
          <a:xfrm>
            <a:off x="7740650" y="590550"/>
            <a:ext cx="1008063" cy="277813"/>
          </a:xfrm>
          <a:prstGeom prst="rect">
            <a:avLst/>
          </a:prstGeom>
          <a:noFill/>
        </p:spPr>
        <p:txBody>
          <a:bodyPr>
            <a:spAutoFit/>
          </a:bodyPr>
          <a:lstStyle/>
          <a:p>
            <a:pPr algn="ctr" fontAlgn="auto">
              <a:spcBef>
                <a:spcPts val="0"/>
              </a:spcBef>
              <a:spcAft>
                <a:spcPts val="0"/>
              </a:spcAft>
              <a:defRPr/>
            </a:pPr>
            <a:r>
              <a:rPr lang="zh-CN" altLang="en-US" sz="1200" b="1" dirty="0">
                <a:solidFill>
                  <a:schemeClr val="tx1">
                    <a:lumMod val="85000"/>
                    <a:lumOff val="15000"/>
                  </a:schemeClr>
                </a:solidFill>
                <a:latin typeface="+mn-lt"/>
                <a:ea typeface="+mn-ea"/>
                <a:cs typeface="+mn-cs"/>
              </a:rPr>
              <a:t>添加</a:t>
            </a:r>
            <a:r>
              <a:rPr lang="en-US" altLang="zh-CN" sz="1200" b="1" dirty="0">
                <a:solidFill>
                  <a:schemeClr val="tx1">
                    <a:lumMod val="85000"/>
                    <a:lumOff val="15000"/>
                  </a:schemeClr>
                </a:solidFill>
                <a:latin typeface="+mn-lt"/>
                <a:ea typeface="+mn-ea"/>
                <a:cs typeface="+mn-cs"/>
              </a:rPr>
              <a:t>LOGO</a:t>
            </a:r>
            <a:endParaRPr lang="zh-CN" altLang="en-US" sz="1200" b="1" dirty="0">
              <a:solidFill>
                <a:schemeClr val="tx1">
                  <a:lumMod val="85000"/>
                  <a:lumOff val="15000"/>
                </a:schemeClr>
              </a:solidFill>
              <a:latin typeface="+mn-lt"/>
              <a:ea typeface="+mn-ea"/>
              <a:cs typeface="+mn-cs"/>
            </a:endParaRPr>
          </a:p>
        </p:txBody>
      </p:sp>
      <p:cxnSp>
        <p:nvCxnSpPr>
          <p:cNvPr id="6" name="直接连接符 5"/>
          <p:cNvCxnSpPr/>
          <p:nvPr/>
        </p:nvCxnSpPr>
        <p:spPr>
          <a:xfrm>
            <a:off x="7843838" y="857250"/>
            <a:ext cx="792162"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667625" y="863600"/>
            <a:ext cx="1152525" cy="261938"/>
          </a:xfrm>
          <a:prstGeom prst="rect">
            <a:avLst/>
          </a:prstGeom>
          <a:noFill/>
        </p:spPr>
        <p:txBody>
          <a:bodyPr>
            <a:spAutoFit/>
          </a:bodyPr>
          <a:lstStyle/>
          <a:p>
            <a:pPr algn="ctr" fontAlgn="auto">
              <a:spcBef>
                <a:spcPts val="0"/>
              </a:spcBef>
              <a:spcAft>
                <a:spcPts val="0"/>
              </a:spcAft>
              <a:defRPr/>
            </a:pPr>
            <a:r>
              <a:rPr lang="en-US" altLang="zh-CN" sz="1050" dirty="0">
                <a:latin typeface="+mn-lt"/>
                <a:ea typeface="+mn-ea"/>
                <a:cs typeface="+mn-cs"/>
              </a:rPr>
              <a:t>Click it to Add</a:t>
            </a:r>
            <a:endParaRPr lang="zh-CN" altLang="en-US" sz="1050" dirty="0">
              <a:latin typeface="+mn-lt"/>
              <a:ea typeface="+mn-ea"/>
              <a:cs typeface="+mn-cs"/>
            </a:endParaRP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标题 2"/>
          <p:cNvSpPr>
            <a:spLocks noGrp="1"/>
          </p:cNvSpPr>
          <p:nvPr>
            <p:ph type="title"/>
          </p:nvPr>
        </p:nvSpPr>
        <p:spPr>
          <a:xfrm>
            <a:off x="457200" y="274638"/>
            <a:ext cx="8229600" cy="541337"/>
          </a:xfrm>
        </p:spPr>
        <p:txBody>
          <a:bodyPr/>
          <a:lstStyle/>
          <a:p>
            <a:r>
              <a:rPr lang="zh-CN" altLang="en-US" smtClean="0"/>
              <a:t>一、</a:t>
            </a:r>
            <a:r>
              <a:rPr lang="en-US" altLang="zh-CN" smtClean="0"/>
              <a:t>KNS6.5</a:t>
            </a:r>
            <a:r>
              <a:rPr lang="zh-CN" altLang="en-US" smtClean="0"/>
              <a:t>平台使用指南</a:t>
            </a:r>
            <a:r>
              <a:rPr lang="en-US" altLang="zh-CN" smtClean="0"/>
              <a:t>-</a:t>
            </a:r>
            <a:r>
              <a:rPr lang="zh-CN" altLang="en-US" smtClean="0"/>
              <a:t>登录</a:t>
            </a:r>
          </a:p>
        </p:txBody>
      </p:sp>
      <p:sp>
        <p:nvSpPr>
          <p:cNvPr id="5" name="TextBox 4"/>
          <p:cNvSpPr txBox="1"/>
          <p:nvPr/>
        </p:nvSpPr>
        <p:spPr>
          <a:xfrm>
            <a:off x="6904038" y="1052513"/>
            <a:ext cx="2239962" cy="5148262"/>
          </a:xfrm>
          <a:prstGeom prst="rect">
            <a:avLst/>
          </a:prstGeom>
          <a:noFill/>
        </p:spPr>
        <p:txBody>
          <a:bodyPr>
            <a:spAutoFit/>
          </a:bodyPr>
          <a:lstStyle/>
          <a:p>
            <a:pPr fontAlgn="auto">
              <a:lnSpc>
                <a:spcPct val="150000"/>
              </a:lnSpc>
              <a:spcBef>
                <a:spcPts val="0"/>
              </a:spcBef>
              <a:spcAft>
                <a:spcPts val="0"/>
              </a:spcAft>
              <a:defRPr/>
            </a:pPr>
            <a:r>
              <a:rPr lang="en-US" altLang="zh-CN" dirty="0">
                <a:latin typeface="+mn-lt"/>
                <a:ea typeface="+mn-ea"/>
                <a:cs typeface="+mn-cs"/>
              </a:rPr>
              <a:t>1.2</a:t>
            </a:r>
            <a:r>
              <a:rPr lang="zh-CN" altLang="en-US" dirty="0">
                <a:latin typeface="+mn-lt"/>
                <a:ea typeface="+mn-ea"/>
                <a:cs typeface="+mn-cs"/>
              </a:rPr>
              <a:t>登录入口</a:t>
            </a:r>
            <a:endParaRPr lang="en-US" altLang="zh-CN" dirty="0">
              <a:latin typeface="+mn-lt"/>
              <a:ea typeface="+mn-ea"/>
              <a:cs typeface="+mn-cs"/>
            </a:endParaRPr>
          </a:p>
          <a:p>
            <a:pPr fontAlgn="auto">
              <a:lnSpc>
                <a:spcPct val="150000"/>
              </a:lnSpc>
              <a:spcBef>
                <a:spcPts val="0"/>
              </a:spcBef>
              <a:spcAft>
                <a:spcPts val="0"/>
              </a:spcAft>
              <a:defRPr/>
            </a:pPr>
            <a:r>
              <a:rPr lang="zh-CN" altLang="en-US" sz="2200" dirty="0">
                <a:solidFill>
                  <a:srgbClr val="FF0000"/>
                </a:solidFill>
                <a:latin typeface="+mj-ea"/>
                <a:ea typeface="+mj-ea"/>
                <a:cs typeface="+mn-cs"/>
              </a:rPr>
              <a:t>校园网</a:t>
            </a:r>
            <a:r>
              <a:rPr lang="zh-CN" altLang="en-US" sz="1500" dirty="0">
                <a:latin typeface="+mn-lt"/>
                <a:ea typeface="+mn-ea"/>
                <a:cs typeface="+mn-cs"/>
              </a:rPr>
              <a:t>通过学校图书馆网站，在电子资源导航区找到“中国知网</a:t>
            </a:r>
            <a:r>
              <a:rPr lang="en-US" altLang="zh-CN" sz="1500" dirty="0">
                <a:latin typeface="+mn-lt"/>
                <a:ea typeface="+mn-ea"/>
                <a:cs typeface="+mn-cs"/>
              </a:rPr>
              <a:t>CNKI</a:t>
            </a:r>
            <a:r>
              <a:rPr lang="zh-CN" altLang="en-US" sz="1500" dirty="0">
                <a:latin typeface="+mn-lt"/>
                <a:ea typeface="+mn-ea"/>
                <a:cs typeface="+mn-cs"/>
              </a:rPr>
              <a:t>”或者“中国学术期刊网”。校园网是通过</a:t>
            </a:r>
            <a:r>
              <a:rPr lang="en-US" altLang="zh-CN" sz="1500" dirty="0">
                <a:latin typeface="+mn-lt"/>
                <a:ea typeface="+mn-ea"/>
                <a:cs typeface="+mn-cs"/>
              </a:rPr>
              <a:t>IP</a:t>
            </a:r>
            <a:r>
              <a:rPr lang="zh-CN" altLang="en-US" sz="1500" dirty="0">
                <a:latin typeface="+mn-lt"/>
                <a:ea typeface="+mn-ea"/>
                <a:cs typeface="+mn-cs"/>
              </a:rPr>
              <a:t>自动登陆。</a:t>
            </a:r>
            <a:endParaRPr lang="en-US" altLang="zh-CN" sz="1500" dirty="0">
              <a:latin typeface="+mn-lt"/>
              <a:ea typeface="+mn-ea"/>
              <a:cs typeface="+mn-cs"/>
            </a:endParaRPr>
          </a:p>
          <a:p>
            <a:pPr fontAlgn="auto">
              <a:lnSpc>
                <a:spcPct val="150000"/>
              </a:lnSpc>
              <a:spcBef>
                <a:spcPts val="0"/>
              </a:spcBef>
              <a:spcAft>
                <a:spcPts val="0"/>
              </a:spcAft>
              <a:defRPr/>
            </a:pPr>
            <a:r>
              <a:rPr lang="zh-CN" altLang="en-US" sz="2200" dirty="0">
                <a:solidFill>
                  <a:srgbClr val="FF0000"/>
                </a:solidFill>
                <a:latin typeface="+mj-ea"/>
                <a:ea typeface="+mj-ea"/>
                <a:cs typeface="+mn-cs"/>
              </a:rPr>
              <a:t>包</a:t>
            </a:r>
            <a:r>
              <a:rPr lang="zh-CN" altLang="en-US" sz="2200" dirty="0">
                <a:solidFill>
                  <a:srgbClr val="FF0000"/>
                </a:solidFill>
                <a:latin typeface="+mj-ea"/>
                <a:ea typeface="+mj-ea"/>
                <a:cs typeface="+mn-cs"/>
              </a:rPr>
              <a:t>库用户</a:t>
            </a:r>
            <a:r>
              <a:rPr lang="zh-CN" altLang="en-US" dirty="0">
                <a:latin typeface="+mn-lt"/>
                <a:ea typeface="+mn-ea"/>
                <a:cs typeface="+mn-cs"/>
              </a:rPr>
              <a:t>：</a:t>
            </a:r>
            <a:r>
              <a:rPr lang="zh-CN" altLang="en-US" sz="1500" dirty="0">
                <a:latin typeface="+mn-lt"/>
                <a:ea typeface="+mn-ea"/>
                <a:cs typeface="+mn-cs"/>
              </a:rPr>
              <a:t>检索界面与中心网站一致。</a:t>
            </a:r>
            <a:endParaRPr lang="en-US" altLang="zh-CN" sz="1500" dirty="0">
              <a:latin typeface="+mn-lt"/>
              <a:ea typeface="+mn-ea"/>
              <a:cs typeface="+mn-cs"/>
            </a:endParaRPr>
          </a:p>
          <a:p>
            <a:pPr fontAlgn="auto">
              <a:lnSpc>
                <a:spcPct val="150000"/>
              </a:lnSpc>
              <a:spcBef>
                <a:spcPts val="0"/>
              </a:spcBef>
              <a:spcAft>
                <a:spcPts val="0"/>
              </a:spcAft>
              <a:defRPr/>
            </a:pPr>
            <a:r>
              <a:rPr lang="zh-CN" altLang="en-US" sz="2200" dirty="0">
                <a:solidFill>
                  <a:srgbClr val="FF0000"/>
                </a:solidFill>
                <a:latin typeface="+mj-ea"/>
                <a:ea typeface="+mj-ea"/>
                <a:cs typeface="+mn-cs"/>
              </a:rPr>
              <a:t>镜像用户</a:t>
            </a:r>
            <a:r>
              <a:rPr lang="zh-CN" altLang="en-US" dirty="0">
                <a:latin typeface="+mn-lt"/>
                <a:ea typeface="+mn-ea"/>
                <a:cs typeface="+mn-cs"/>
              </a:rPr>
              <a:t>：</a:t>
            </a:r>
            <a:r>
              <a:rPr lang="zh-CN" altLang="en-US" sz="1500" dirty="0">
                <a:latin typeface="+mn-lt"/>
                <a:ea typeface="+mn-ea"/>
                <a:cs typeface="+mn-cs"/>
              </a:rPr>
              <a:t>检索界面如下，功能与中心网站一致，数据更新稍微滞后中心网站</a:t>
            </a:r>
            <a:endParaRPr lang="zh-CN" altLang="en-US" sz="1500" dirty="0">
              <a:latin typeface="+mn-lt"/>
              <a:ea typeface="+mn-ea"/>
              <a:cs typeface="+mn-cs"/>
            </a:endParaRPr>
          </a:p>
        </p:txBody>
      </p:sp>
      <p:pic>
        <p:nvPicPr>
          <p:cNvPr id="15363" name="Picture 2"/>
          <p:cNvPicPr>
            <a:picLocks noChangeAspect="1" noChangeArrowheads="1"/>
          </p:cNvPicPr>
          <p:nvPr/>
        </p:nvPicPr>
        <p:blipFill>
          <a:blip r:embed="rId2"/>
          <a:srcRect/>
          <a:stretch>
            <a:fillRect/>
          </a:stretch>
        </p:blipFill>
        <p:spPr bwMode="auto">
          <a:xfrm>
            <a:off x="-3175" y="1268413"/>
            <a:ext cx="6900863" cy="4608512"/>
          </a:xfrm>
          <a:prstGeom prst="rect">
            <a:avLst/>
          </a:prstGeom>
          <a:noFill/>
          <a:ln w="9525">
            <a:noFill/>
            <a:miter lim="800000"/>
            <a:headEnd/>
            <a:tailEnd/>
          </a:ln>
        </p:spPr>
      </p:pic>
      <p:sp>
        <p:nvSpPr>
          <p:cNvPr id="15364" name="TextBox 1"/>
          <p:cNvSpPr txBox="1">
            <a:spLocks noChangeArrowheads="1"/>
          </p:cNvSpPr>
          <p:nvPr/>
        </p:nvSpPr>
        <p:spPr bwMode="auto">
          <a:xfrm>
            <a:off x="2613025" y="5876925"/>
            <a:ext cx="2030413" cy="369888"/>
          </a:xfrm>
          <a:prstGeom prst="rect">
            <a:avLst/>
          </a:prstGeom>
          <a:noFill/>
          <a:ln w="9525">
            <a:noFill/>
            <a:miter lim="800000"/>
            <a:headEnd/>
            <a:tailEnd/>
          </a:ln>
        </p:spPr>
        <p:txBody>
          <a:bodyPr wrap="none">
            <a:spAutoFit/>
          </a:bodyPr>
          <a:lstStyle/>
          <a:p>
            <a:r>
              <a:rPr lang="zh-CN" altLang="en-US">
                <a:ea typeface="微软雅黑"/>
              </a:rPr>
              <a:t>镜像站点平台界面</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2"/>
          <p:cNvSpPr>
            <a:spLocks noGrp="1"/>
          </p:cNvSpPr>
          <p:nvPr>
            <p:ph type="title"/>
          </p:nvPr>
        </p:nvSpPr>
        <p:spPr>
          <a:xfrm>
            <a:off x="457200" y="274638"/>
            <a:ext cx="8229600" cy="541337"/>
          </a:xfrm>
        </p:spPr>
        <p:txBody>
          <a:bodyPr/>
          <a:lstStyle/>
          <a:p>
            <a:r>
              <a:rPr lang="zh-CN" altLang="en-US" smtClean="0"/>
              <a:t>二、</a:t>
            </a:r>
            <a:r>
              <a:rPr lang="en-US" altLang="zh-CN" smtClean="0"/>
              <a:t> KNS6.5</a:t>
            </a:r>
            <a:r>
              <a:rPr lang="zh-CN" altLang="en-US" smtClean="0"/>
              <a:t>平台使用指南</a:t>
            </a:r>
            <a:r>
              <a:rPr lang="en-US" altLang="zh-CN" smtClean="0"/>
              <a:t>-</a:t>
            </a:r>
            <a:r>
              <a:rPr lang="zh-CN" altLang="en-US" smtClean="0"/>
              <a:t>检索</a:t>
            </a:r>
          </a:p>
        </p:txBody>
      </p:sp>
      <p:sp>
        <p:nvSpPr>
          <p:cNvPr id="16386" name="TextBox 3"/>
          <p:cNvSpPr txBox="1">
            <a:spLocks noChangeArrowheads="1"/>
          </p:cNvSpPr>
          <p:nvPr/>
        </p:nvSpPr>
        <p:spPr bwMode="auto">
          <a:xfrm>
            <a:off x="395288" y="1241425"/>
            <a:ext cx="3600450" cy="369888"/>
          </a:xfrm>
          <a:prstGeom prst="rect">
            <a:avLst/>
          </a:prstGeom>
          <a:noFill/>
          <a:ln w="9525">
            <a:noFill/>
            <a:miter lim="800000"/>
            <a:headEnd/>
            <a:tailEnd/>
          </a:ln>
        </p:spPr>
        <p:txBody>
          <a:bodyPr>
            <a:spAutoFit/>
          </a:bodyPr>
          <a:lstStyle/>
          <a:p>
            <a:r>
              <a:rPr lang="en-US" altLang="zh-CN">
                <a:ea typeface="微软雅黑"/>
              </a:rPr>
              <a:t>2.2</a:t>
            </a:r>
            <a:r>
              <a:rPr lang="zh-CN" altLang="en-US">
                <a:ea typeface="微软雅黑"/>
              </a:rPr>
              <a:t>检索指南（以中心网站为例）</a:t>
            </a:r>
          </a:p>
        </p:txBody>
      </p:sp>
      <p:sp>
        <p:nvSpPr>
          <p:cNvPr id="5" name="TextBox 4"/>
          <p:cNvSpPr txBox="1"/>
          <p:nvPr/>
        </p:nvSpPr>
        <p:spPr>
          <a:xfrm>
            <a:off x="107950" y="1841500"/>
            <a:ext cx="2663825" cy="430213"/>
          </a:xfrm>
          <a:prstGeom prst="rect">
            <a:avLst/>
          </a:prstGeom>
          <a:noFill/>
        </p:spPr>
        <p:txBody>
          <a:bodyPr>
            <a:spAutoFit/>
          </a:bodyPr>
          <a:lstStyle/>
          <a:p>
            <a:pPr fontAlgn="auto">
              <a:spcBef>
                <a:spcPts val="0"/>
              </a:spcBef>
              <a:spcAft>
                <a:spcPts val="0"/>
              </a:spcAft>
              <a:defRPr/>
            </a:pPr>
            <a:r>
              <a:rPr lang="en-US" altLang="zh-CN" sz="2200" dirty="0">
                <a:latin typeface="+mj-ea"/>
                <a:ea typeface="+mj-ea"/>
                <a:cs typeface="+mn-cs"/>
              </a:rPr>
              <a:t>2.2.1</a:t>
            </a:r>
            <a:r>
              <a:rPr lang="zh-CN" altLang="en-US" sz="2200" dirty="0">
                <a:latin typeface="+mj-ea"/>
                <a:ea typeface="+mj-ea"/>
                <a:cs typeface="+mn-cs"/>
              </a:rPr>
              <a:t>检索方式</a:t>
            </a:r>
            <a:endParaRPr lang="zh-CN" altLang="en-US" sz="2200" dirty="0">
              <a:latin typeface="+mj-ea"/>
              <a:ea typeface="+mj-ea"/>
              <a:cs typeface="+mn-cs"/>
            </a:endParaRPr>
          </a:p>
        </p:txBody>
      </p:sp>
      <p:sp>
        <p:nvSpPr>
          <p:cNvPr id="12" name="TextBox 36"/>
          <p:cNvSpPr txBox="1">
            <a:spLocks noChangeArrowheads="1"/>
          </p:cNvSpPr>
          <p:nvPr/>
        </p:nvSpPr>
        <p:spPr bwMode="auto">
          <a:xfrm>
            <a:off x="0" y="2252663"/>
            <a:ext cx="9144000" cy="1431925"/>
          </a:xfrm>
          <a:prstGeom prst="rect">
            <a:avLst/>
          </a:prstGeom>
          <a:noFill/>
          <a:ln w="9525">
            <a:noFill/>
            <a:miter lim="800000"/>
            <a:headEnd/>
            <a:tailEnd/>
          </a:ln>
        </p:spPr>
        <p:txBody>
          <a:bodyPr>
            <a:spAutoFit/>
          </a:bodyPr>
          <a:lstStyle/>
          <a:p>
            <a:pPr marL="268288" indent="-268288" eaLnBrk="0" fontAlgn="auto" hangingPunct="0">
              <a:lnSpc>
                <a:spcPct val="150000"/>
              </a:lnSpc>
              <a:spcBef>
                <a:spcPts val="638"/>
              </a:spcBef>
              <a:spcAft>
                <a:spcPts val="0"/>
              </a:spcAft>
              <a:defRPr/>
            </a:pPr>
            <a:r>
              <a:rPr lang="zh-CN" altLang="en-US" sz="2200" b="1" kern="0" dirty="0">
                <a:solidFill>
                  <a:srgbClr val="FF0000"/>
                </a:solidFill>
                <a:latin typeface="+mn-ea"/>
                <a:ea typeface="+mn-ea"/>
                <a:cs typeface="+mn-cs"/>
              </a:rPr>
              <a:t>快速检索</a:t>
            </a:r>
            <a:r>
              <a:rPr lang="zh-CN" altLang="en-US" kern="0" dirty="0">
                <a:latin typeface="+mn-ea"/>
                <a:ea typeface="+mn-ea"/>
                <a:cs typeface="+mn-cs"/>
              </a:rPr>
              <a:t>：</a:t>
            </a:r>
            <a:r>
              <a:rPr lang="zh-CN" altLang="zh-CN" kern="0" dirty="0">
                <a:latin typeface="+mn-ea"/>
                <a:ea typeface="+mn-ea"/>
                <a:cs typeface="+mn-cs"/>
              </a:rPr>
              <a:t>快速检索</a:t>
            </a:r>
            <a:r>
              <a:rPr lang="zh-CN" altLang="en-US" kern="0" dirty="0">
                <a:latin typeface="+mn-ea"/>
                <a:ea typeface="+mn-ea"/>
                <a:cs typeface="+mn-cs"/>
              </a:rPr>
              <a:t>是指用户只需输入所要找的检索词，就能查到相关文献的检索方式。</a:t>
            </a:r>
            <a:endParaRPr lang="zh-CN" altLang="zh-CN" kern="0" dirty="0">
              <a:latin typeface="+mn-ea"/>
              <a:ea typeface="+mn-ea"/>
              <a:cs typeface="+mn-cs"/>
            </a:endParaRPr>
          </a:p>
          <a:p>
            <a:pPr fontAlgn="auto">
              <a:lnSpc>
                <a:spcPct val="150000"/>
              </a:lnSpc>
              <a:spcBef>
                <a:spcPts val="0"/>
              </a:spcBef>
              <a:spcAft>
                <a:spcPts val="0"/>
              </a:spcAft>
              <a:defRPr/>
            </a:pPr>
            <a:endParaRPr lang="zh-CN" altLang="en-US" dirty="0">
              <a:latin typeface="+mn-ea"/>
              <a:ea typeface="+mn-ea"/>
              <a:cs typeface="+mn-cs"/>
            </a:endParaRPr>
          </a:p>
        </p:txBody>
      </p:sp>
      <p:sp>
        <p:nvSpPr>
          <p:cNvPr id="20" name="TextBox 36"/>
          <p:cNvSpPr txBox="1">
            <a:spLocks noChangeArrowheads="1"/>
          </p:cNvSpPr>
          <p:nvPr/>
        </p:nvSpPr>
        <p:spPr bwMode="auto">
          <a:xfrm>
            <a:off x="0" y="2781300"/>
            <a:ext cx="9251950" cy="1016000"/>
          </a:xfrm>
          <a:prstGeom prst="rect">
            <a:avLst/>
          </a:prstGeom>
          <a:noFill/>
          <a:ln w="9525">
            <a:noFill/>
            <a:miter lim="800000"/>
            <a:headEnd/>
            <a:tailEnd/>
          </a:ln>
        </p:spPr>
        <p:txBody>
          <a:bodyPr>
            <a:spAutoFit/>
          </a:bodyPr>
          <a:lstStyle/>
          <a:p>
            <a:pPr marL="268288" indent="-268288" eaLnBrk="0" fontAlgn="auto" hangingPunct="0">
              <a:lnSpc>
                <a:spcPct val="150000"/>
              </a:lnSpc>
              <a:spcBef>
                <a:spcPts val="638"/>
              </a:spcBef>
              <a:spcAft>
                <a:spcPts val="0"/>
              </a:spcAft>
              <a:defRPr/>
            </a:pPr>
            <a:r>
              <a:rPr lang="zh-CN" altLang="en-US" sz="2200" b="1" kern="0" dirty="0">
                <a:solidFill>
                  <a:srgbClr val="FF0000"/>
                </a:solidFill>
                <a:latin typeface="+mn-ea"/>
                <a:ea typeface="+mn-ea"/>
                <a:cs typeface="+mn-cs"/>
              </a:rPr>
              <a:t>高级检索</a:t>
            </a:r>
            <a:r>
              <a:rPr lang="zh-CN" altLang="en-US" kern="0" dirty="0">
                <a:latin typeface="+mn-ea"/>
                <a:ea typeface="+mn-ea"/>
                <a:cs typeface="+mn-cs"/>
              </a:rPr>
              <a:t>：用户提供更灵活方便地构造检索式，自由组配逻辑关系，最多可以增加</a:t>
            </a:r>
            <a:r>
              <a:rPr lang="en-US" altLang="en-US" kern="0" dirty="0">
                <a:latin typeface="+mn-ea"/>
                <a:ea typeface="+mn-ea"/>
                <a:cs typeface="+mn-cs"/>
              </a:rPr>
              <a:t>7</a:t>
            </a:r>
            <a:r>
              <a:rPr lang="zh-CN" altLang="en-US" kern="0" dirty="0">
                <a:latin typeface="+mn-ea"/>
                <a:ea typeface="+mn-ea"/>
                <a:cs typeface="+mn-cs"/>
              </a:rPr>
              <a:t>行。</a:t>
            </a:r>
            <a:endParaRPr lang="zh-CN" altLang="zh-CN" kern="0" dirty="0">
              <a:latin typeface="+mn-ea"/>
              <a:ea typeface="+mn-ea"/>
              <a:cs typeface="+mn-cs"/>
            </a:endParaRPr>
          </a:p>
          <a:p>
            <a:pPr fontAlgn="auto">
              <a:lnSpc>
                <a:spcPct val="150000"/>
              </a:lnSpc>
              <a:spcBef>
                <a:spcPts val="0"/>
              </a:spcBef>
              <a:spcAft>
                <a:spcPts val="0"/>
              </a:spcAft>
              <a:defRPr/>
            </a:pPr>
            <a:endParaRPr lang="zh-CN" altLang="en-US" kern="0" dirty="0">
              <a:latin typeface="+mn-ea"/>
              <a:ea typeface="+mn-ea"/>
              <a:cs typeface="+mn-cs"/>
            </a:endParaRPr>
          </a:p>
        </p:txBody>
      </p:sp>
      <p:sp>
        <p:nvSpPr>
          <p:cNvPr id="21" name="TextBox 36"/>
          <p:cNvSpPr txBox="1">
            <a:spLocks noChangeArrowheads="1"/>
          </p:cNvSpPr>
          <p:nvPr/>
        </p:nvSpPr>
        <p:spPr bwMode="auto">
          <a:xfrm>
            <a:off x="-36513" y="3357563"/>
            <a:ext cx="8809038" cy="1922462"/>
          </a:xfrm>
          <a:prstGeom prst="rect">
            <a:avLst/>
          </a:prstGeom>
          <a:noFill/>
          <a:ln w="9525">
            <a:noFill/>
            <a:miter lim="800000"/>
            <a:headEnd/>
            <a:tailEnd/>
          </a:ln>
        </p:spPr>
        <p:txBody>
          <a:bodyPr>
            <a:spAutoFit/>
          </a:bodyPr>
          <a:lstStyle/>
          <a:p>
            <a:pPr marL="268288" indent="-268288" eaLnBrk="0" fontAlgn="auto" hangingPunct="0">
              <a:lnSpc>
                <a:spcPct val="150000"/>
              </a:lnSpc>
              <a:spcBef>
                <a:spcPts val="638"/>
              </a:spcBef>
              <a:spcAft>
                <a:spcPts val="0"/>
              </a:spcAft>
              <a:defRPr/>
            </a:pPr>
            <a:r>
              <a:rPr lang="zh-CN" altLang="en-US" sz="2200" b="1" kern="0" dirty="0">
                <a:solidFill>
                  <a:srgbClr val="FF0000"/>
                </a:solidFill>
                <a:latin typeface="+mn-ea"/>
                <a:ea typeface="+mn-ea"/>
                <a:cs typeface="+mn-cs"/>
              </a:rPr>
              <a:t>专业检索</a:t>
            </a:r>
            <a:r>
              <a:rPr lang="zh-CN" altLang="en-US" kern="0" dirty="0">
                <a:latin typeface="+mn-ea"/>
                <a:ea typeface="+mn-ea"/>
                <a:cs typeface="+mn-cs"/>
              </a:rPr>
              <a:t>：专业检索是指使用逻辑运算符和关键词构造检索式进行文献检索的方式。</a:t>
            </a:r>
            <a:endParaRPr lang="en-US" altLang="zh-CN" kern="0" dirty="0">
              <a:latin typeface="+mn-ea"/>
              <a:ea typeface="+mn-ea"/>
              <a:cs typeface="+mn-cs"/>
            </a:endParaRPr>
          </a:p>
          <a:p>
            <a:pPr marL="268288" indent="-268288" eaLnBrk="0" fontAlgn="auto" hangingPunct="0">
              <a:lnSpc>
                <a:spcPct val="150000"/>
              </a:lnSpc>
              <a:spcBef>
                <a:spcPts val="638"/>
              </a:spcBef>
              <a:spcAft>
                <a:spcPts val="0"/>
              </a:spcAft>
              <a:defRPr/>
            </a:pPr>
            <a:endParaRPr lang="zh-CN" altLang="zh-CN" kern="0" dirty="0">
              <a:latin typeface="+mn-ea"/>
              <a:ea typeface="+mn-ea"/>
              <a:cs typeface="+mn-cs"/>
            </a:endParaRPr>
          </a:p>
          <a:p>
            <a:pPr fontAlgn="auto">
              <a:lnSpc>
                <a:spcPct val="150000"/>
              </a:lnSpc>
              <a:spcBef>
                <a:spcPts val="0"/>
              </a:spcBef>
              <a:spcAft>
                <a:spcPts val="0"/>
              </a:spcAft>
              <a:defRPr/>
            </a:pPr>
            <a:endParaRPr lang="zh-CN" altLang="en-US" kern="0" dirty="0">
              <a:latin typeface="+mn-ea"/>
              <a:ea typeface="+mn-ea"/>
              <a:cs typeface="+mn-cs"/>
            </a:endParaRPr>
          </a:p>
        </p:txBody>
      </p:sp>
      <p:sp>
        <p:nvSpPr>
          <p:cNvPr id="23" name="TextBox 36"/>
          <p:cNvSpPr txBox="1">
            <a:spLocks noChangeArrowheads="1"/>
          </p:cNvSpPr>
          <p:nvPr/>
        </p:nvSpPr>
        <p:spPr bwMode="auto">
          <a:xfrm>
            <a:off x="-36513" y="3897313"/>
            <a:ext cx="9144001" cy="539750"/>
          </a:xfrm>
          <a:prstGeom prst="rect">
            <a:avLst/>
          </a:prstGeom>
          <a:noFill/>
          <a:ln w="9525">
            <a:noFill/>
            <a:miter lim="800000"/>
            <a:headEnd/>
            <a:tailEnd/>
          </a:ln>
        </p:spPr>
        <p:txBody>
          <a:bodyPr>
            <a:spAutoFit/>
          </a:bodyPr>
          <a:lstStyle/>
          <a:p>
            <a:pPr marL="268288" indent="-268288" eaLnBrk="0" fontAlgn="auto" hangingPunct="0">
              <a:lnSpc>
                <a:spcPct val="150000"/>
              </a:lnSpc>
              <a:spcBef>
                <a:spcPts val="638"/>
              </a:spcBef>
              <a:spcAft>
                <a:spcPts val="0"/>
              </a:spcAft>
              <a:defRPr/>
            </a:pPr>
            <a:r>
              <a:rPr lang="zh-CN" altLang="en-US" sz="2200" b="1" kern="0" dirty="0">
                <a:solidFill>
                  <a:srgbClr val="FF0000"/>
                </a:solidFill>
                <a:latin typeface="+mn-ea"/>
                <a:ea typeface="+mn-ea"/>
                <a:cs typeface="+mn-cs"/>
              </a:rPr>
              <a:t>作者发文检索</a:t>
            </a:r>
            <a:r>
              <a:rPr lang="zh-CN" altLang="en-US" kern="0" dirty="0">
                <a:latin typeface="+mn-ea"/>
                <a:ea typeface="+mn-ea"/>
                <a:cs typeface="+mn-cs"/>
              </a:rPr>
              <a:t>：</a:t>
            </a:r>
            <a:r>
              <a:rPr lang="zh-CN" altLang="en-US" sz="1600" kern="0" dirty="0">
                <a:latin typeface="+mn-ea"/>
                <a:ea typeface="+mn-ea"/>
                <a:cs typeface="+mn-cs"/>
              </a:rPr>
              <a:t>通过作者</a:t>
            </a:r>
            <a:r>
              <a:rPr lang="zh-CN" altLang="en-US" sz="1600" kern="0" dirty="0">
                <a:latin typeface="+mn-ea"/>
                <a:ea typeface="+mn-ea"/>
                <a:cs typeface="+mn-cs"/>
              </a:rPr>
              <a:t>姓名、单位等信息，</a:t>
            </a:r>
            <a:r>
              <a:rPr lang="zh-CN" altLang="en-US" sz="1600" kern="0" dirty="0">
                <a:latin typeface="+mn-ea"/>
                <a:ea typeface="+mn-ea"/>
                <a:cs typeface="+mn-cs"/>
              </a:rPr>
              <a:t>查找作者</a:t>
            </a:r>
            <a:r>
              <a:rPr lang="zh-CN" altLang="en-US" sz="1600" kern="0" dirty="0">
                <a:latin typeface="+mn-ea"/>
                <a:ea typeface="+mn-ea"/>
                <a:cs typeface="+mn-cs"/>
              </a:rPr>
              <a:t>发表的全部文献及被引下载等</a:t>
            </a:r>
            <a:r>
              <a:rPr lang="zh-CN" altLang="en-US" sz="1600" kern="0" dirty="0">
                <a:latin typeface="+mn-ea"/>
                <a:ea typeface="+mn-ea"/>
                <a:cs typeface="+mn-cs"/>
              </a:rPr>
              <a:t>情况</a:t>
            </a:r>
            <a:endParaRPr lang="zh-CN" altLang="en-US" sz="1600" kern="0" dirty="0">
              <a:latin typeface="+mn-ea"/>
              <a:ea typeface="+mn-ea"/>
              <a:cs typeface="+mn-cs"/>
            </a:endParaRPr>
          </a:p>
        </p:txBody>
      </p:sp>
      <p:sp>
        <p:nvSpPr>
          <p:cNvPr id="24" name="TextBox 36"/>
          <p:cNvSpPr txBox="1">
            <a:spLocks noChangeArrowheads="1"/>
          </p:cNvSpPr>
          <p:nvPr/>
        </p:nvSpPr>
        <p:spPr bwMode="auto">
          <a:xfrm>
            <a:off x="-36513" y="4521200"/>
            <a:ext cx="8647113" cy="1016000"/>
          </a:xfrm>
          <a:prstGeom prst="rect">
            <a:avLst/>
          </a:prstGeom>
          <a:noFill/>
          <a:ln w="9525">
            <a:noFill/>
            <a:miter lim="800000"/>
            <a:headEnd/>
            <a:tailEnd/>
          </a:ln>
        </p:spPr>
        <p:txBody>
          <a:bodyPr>
            <a:spAutoFit/>
          </a:bodyPr>
          <a:lstStyle/>
          <a:p>
            <a:pPr marL="268288" indent="-268288" eaLnBrk="0" fontAlgn="auto" hangingPunct="0">
              <a:lnSpc>
                <a:spcPct val="150000"/>
              </a:lnSpc>
              <a:spcBef>
                <a:spcPts val="638"/>
              </a:spcBef>
              <a:spcAft>
                <a:spcPts val="0"/>
              </a:spcAft>
              <a:defRPr/>
            </a:pPr>
            <a:r>
              <a:rPr lang="zh-CN" altLang="en-US" sz="2200" b="1" kern="0" dirty="0">
                <a:solidFill>
                  <a:srgbClr val="FF0000"/>
                </a:solidFill>
                <a:latin typeface="+mn-ea"/>
                <a:ea typeface="+mn-ea"/>
                <a:cs typeface="+mn-cs"/>
              </a:rPr>
              <a:t>科研基金检索</a:t>
            </a:r>
            <a:r>
              <a:rPr lang="zh-CN" altLang="en-US" kern="0" dirty="0">
                <a:latin typeface="+mn-ea"/>
                <a:ea typeface="+mn-ea"/>
                <a:cs typeface="+mn-cs"/>
              </a:rPr>
              <a:t>：通过科研基金名称，查找科研基金资助的文献。</a:t>
            </a:r>
            <a:endParaRPr lang="zh-CN" altLang="zh-CN" kern="0" dirty="0">
              <a:latin typeface="+mn-ea"/>
              <a:ea typeface="+mn-ea"/>
              <a:cs typeface="+mn-cs"/>
            </a:endParaRPr>
          </a:p>
          <a:p>
            <a:pPr fontAlgn="auto">
              <a:lnSpc>
                <a:spcPct val="150000"/>
              </a:lnSpc>
              <a:spcBef>
                <a:spcPts val="0"/>
              </a:spcBef>
              <a:spcAft>
                <a:spcPts val="0"/>
              </a:spcAft>
              <a:defRPr/>
            </a:pPr>
            <a:endParaRPr lang="zh-CN" altLang="en-US" kern="0" dirty="0">
              <a:latin typeface="+mn-ea"/>
              <a:ea typeface="+mn-ea"/>
              <a:cs typeface="+mn-cs"/>
            </a:endParaRPr>
          </a:p>
        </p:txBody>
      </p:sp>
      <p:sp>
        <p:nvSpPr>
          <p:cNvPr id="25" name="TextBox 36"/>
          <p:cNvSpPr txBox="1">
            <a:spLocks noChangeArrowheads="1"/>
          </p:cNvSpPr>
          <p:nvPr/>
        </p:nvSpPr>
        <p:spPr bwMode="auto">
          <a:xfrm>
            <a:off x="-36513" y="5084763"/>
            <a:ext cx="8647113" cy="1431925"/>
          </a:xfrm>
          <a:prstGeom prst="rect">
            <a:avLst/>
          </a:prstGeom>
          <a:noFill/>
          <a:ln w="9525">
            <a:noFill/>
            <a:miter lim="800000"/>
            <a:headEnd/>
            <a:tailEnd/>
          </a:ln>
        </p:spPr>
        <p:txBody>
          <a:bodyPr>
            <a:spAutoFit/>
          </a:bodyPr>
          <a:lstStyle/>
          <a:p>
            <a:pPr marL="268288" indent="-268288" eaLnBrk="0" fontAlgn="auto" hangingPunct="0">
              <a:lnSpc>
                <a:spcPct val="150000"/>
              </a:lnSpc>
              <a:spcBef>
                <a:spcPts val="638"/>
              </a:spcBef>
              <a:spcAft>
                <a:spcPts val="0"/>
              </a:spcAft>
              <a:defRPr/>
            </a:pPr>
            <a:r>
              <a:rPr lang="zh-CN" altLang="en-US" sz="2200" b="1" kern="0" dirty="0">
                <a:solidFill>
                  <a:srgbClr val="FF0000"/>
                </a:solidFill>
                <a:latin typeface="+mn-ea"/>
                <a:ea typeface="+mn-ea"/>
                <a:cs typeface="+mn-cs"/>
              </a:rPr>
              <a:t>句子检索</a:t>
            </a:r>
            <a:r>
              <a:rPr lang="zh-CN" altLang="en-US" kern="0" dirty="0">
                <a:latin typeface="+mn-ea"/>
                <a:ea typeface="+mn-ea"/>
                <a:cs typeface="+mn-cs"/>
              </a:rPr>
              <a:t>：句子检索是通过用户输入的两个关键词，查找同时包含这两个词的句子。</a:t>
            </a:r>
            <a:endParaRPr lang="en-US" altLang="zh-CN" kern="0" dirty="0">
              <a:latin typeface="+mn-ea"/>
              <a:ea typeface="+mn-ea"/>
              <a:cs typeface="+mn-cs"/>
            </a:endParaRPr>
          </a:p>
          <a:p>
            <a:pPr fontAlgn="auto">
              <a:lnSpc>
                <a:spcPct val="150000"/>
              </a:lnSpc>
              <a:spcBef>
                <a:spcPts val="0"/>
              </a:spcBef>
              <a:spcAft>
                <a:spcPts val="0"/>
              </a:spcAft>
              <a:defRPr/>
            </a:pPr>
            <a:endParaRPr lang="zh-CN" altLang="en-US" kern="0" dirty="0">
              <a:latin typeface="+mn-ea"/>
              <a:ea typeface="+mn-ea"/>
              <a:cs typeface="+mn-cs"/>
            </a:endParaRPr>
          </a:p>
        </p:txBody>
      </p:sp>
      <p:sp>
        <p:nvSpPr>
          <p:cNvPr id="26" name="TextBox 36"/>
          <p:cNvSpPr txBox="1">
            <a:spLocks noChangeArrowheads="1"/>
          </p:cNvSpPr>
          <p:nvPr/>
        </p:nvSpPr>
        <p:spPr bwMode="auto">
          <a:xfrm>
            <a:off x="-36513" y="5573713"/>
            <a:ext cx="9180513" cy="1924050"/>
          </a:xfrm>
          <a:prstGeom prst="rect">
            <a:avLst/>
          </a:prstGeom>
          <a:noFill/>
          <a:ln w="9525">
            <a:noFill/>
            <a:miter lim="800000"/>
            <a:headEnd/>
            <a:tailEnd/>
          </a:ln>
        </p:spPr>
        <p:txBody>
          <a:bodyPr>
            <a:spAutoFit/>
          </a:bodyPr>
          <a:lstStyle/>
          <a:p>
            <a:pPr eaLnBrk="0" fontAlgn="auto" hangingPunct="0">
              <a:lnSpc>
                <a:spcPct val="150000"/>
              </a:lnSpc>
              <a:spcBef>
                <a:spcPts val="638"/>
              </a:spcBef>
              <a:spcAft>
                <a:spcPts val="0"/>
              </a:spcAft>
              <a:defRPr/>
            </a:pPr>
            <a:r>
              <a:rPr lang="zh-CN" altLang="en-US" sz="2200" b="1" kern="0" dirty="0">
                <a:solidFill>
                  <a:srgbClr val="FF0000"/>
                </a:solidFill>
                <a:latin typeface="+mn-ea"/>
                <a:ea typeface="+mn-ea"/>
                <a:cs typeface="+mn-cs"/>
              </a:rPr>
              <a:t>文献来源检索</a:t>
            </a:r>
            <a:r>
              <a:rPr lang="zh-CN" altLang="en-US" kern="0" dirty="0">
                <a:latin typeface="+mn-ea"/>
                <a:ea typeface="+mn-ea"/>
                <a:cs typeface="+mn-cs"/>
              </a:rPr>
              <a:t>：包括检索学术期刊、博士学位授予点、硕士学位授予点、会议论文集、报纸、年鉴（种）和图书出版社</a:t>
            </a:r>
            <a:r>
              <a:rPr lang="zh-CN" altLang="en-US" dirty="0">
                <a:latin typeface="+mn-ea"/>
                <a:ea typeface="+mn-ea"/>
                <a:cs typeface="+mn-cs"/>
              </a:rPr>
              <a:t>。</a:t>
            </a:r>
            <a:endParaRPr lang="en-US" altLang="zh-CN" dirty="0">
              <a:latin typeface="+mn-ea"/>
              <a:ea typeface="+mn-ea"/>
              <a:cs typeface="+mn-cs"/>
            </a:endParaRPr>
          </a:p>
          <a:p>
            <a:pPr marL="268288" indent="-268288" eaLnBrk="0" fontAlgn="auto" hangingPunct="0">
              <a:lnSpc>
                <a:spcPct val="150000"/>
              </a:lnSpc>
              <a:spcBef>
                <a:spcPts val="638"/>
              </a:spcBef>
              <a:spcAft>
                <a:spcPts val="0"/>
              </a:spcAft>
              <a:defRPr/>
            </a:pPr>
            <a:endParaRPr lang="en-US" altLang="zh-CN" kern="0" dirty="0">
              <a:latin typeface="+mn-ea"/>
              <a:ea typeface="+mn-ea"/>
              <a:cs typeface="+mn-cs"/>
            </a:endParaRPr>
          </a:p>
          <a:p>
            <a:pPr fontAlgn="auto">
              <a:lnSpc>
                <a:spcPct val="150000"/>
              </a:lnSpc>
              <a:spcBef>
                <a:spcPts val="0"/>
              </a:spcBef>
              <a:spcAft>
                <a:spcPts val="0"/>
              </a:spcAft>
              <a:defRPr/>
            </a:pPr>
            <a:endParaRPr lang="zh-CN" altLang="en-US" kern="0" dirty="0">
              <a:latin typeface="+mn-ea"/>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2"/>
          <p:cNvSpPr>
            <a:spLocks noGrp="1"/>
          </p:cNvSpPr>
          <p:nvPr>
            <p:ph type="title"/>
          </p:nvPr>
        </p:nvSpPr>
        <p:spPr>
          <a:xfrm>
            <a:off x="457200" y="274638"/>
            <a:ext cx="8229600" cy="541337"/>
          </a:xfrm>
        </p:spPr>
        <p:txBody>
          <a:bodyPr/>
          <a:lstStyle/>
          <a:p>
            <a:r>
              <a:rPr lang="zh-CN" altLang="en-US" smtClean="0"/>
              <a:t>二、</a:t>
            </a:r>
            <a:r>
              <a:rPr lang="en-US" altLang="zh-CN" smtClean="0"/>
              <a:t> KNS6.5</a:t>
            </a:r>
            <a:r>
              <a:rPr lang="zh-CN" altLang="en-US" smtClean="0"/>
              <a:t>平台使用指南</a:t>
            </a:r>
            <a:r>
              <a:rPr lang="en-US" altLang="zh-CN" smtClean="0"/>
              <a:t>-</a:t>
            </a:r>
            <a:r>
              <a:rPr lang="zh-CN" altLang="en-US" smtClean="0"/>
              <a:t>检索</a:t>
            </a:r>
          </a:p>
        </p:txBody>
      </p:sp>
      <p:sp>
        <p:nvSpPr>
          <p:cNvPr id="5" name="TextBox 36"/>
          <p:cNvSpPr txBox="1">
            <a:spLocks noChangeArrowheads="1"/>
          </p:cNvSpPr>
          <p:nvPr/>
        </p:nvSpPr>
        <p:spPr bwMode="auto">
          <a:xfrm>
            <a:off x="34925" y="981075"/>
            <a:ext cx="4716463" cy="600075"/>
          </a:xfrm>
          <a:prstGeom prst="rect">
            <a:avLst/>
          </a:prstGeom>
          <a:noFill/>
          <a:ln w="9525">
            <a:noFill/>
            <a:miter lim="800000"/>
            <a:headEnd/>
            <a:tailEnd/>
          </a:ln>
        </p:spPr>
        <p:txBody>
          <a:bodyPr>
            <a:spAutoFit/>
          </a:bodyPr>
          <a:lstStyle/>
          <a:p>
            <a:pPr marL="268288" indent="-268288" eaLnBrk="0" fontAlgn="auto" hangingPunct="0">
              <a:lnSpc>
                <a:spcPct val="150000"/>
              </a:lnSpc>
              <a:spcBef>
                <a:spcPts val="638"/>
              </a:spcBef>
              <a:spcAft>
                <a:spcPts val="0"/>
              </a:spcAft>
              <a:defRPr/>
            </a:pPr>
            <a:r>
              <a:rPr lang="zh-CN" altLang="en-US" kern="0" dirty="0">
                <a:latin typeface="+mn-ea"/>
                <a:ea typeface="+mn-ea"/>
                <a:cs typeface="+mn-cs"/>
              </a:rPr>
              <a:t>利用“</a:t>
            </a:r>
            <a:r>
              <a:rPr lang="zh-CN" altLang="en-US" sz="2200" kern="0" dirty="0">
                <a:solidFill>
                  <a:srgbClr val="FF0000"/>
                </a:solidFill>
                <a:latin typeface="+mj-ea"/>
                <a:ea typeface="+mj-ea"/>
                <a:cs typeface="+mn-cs"/>
              </a:rPr>
              <a:t>快速检索”</a:t>
            </a:r>
            <a:r>
              <a:rPr lang="zh-CN" altLang="en-US" kern="0" dirty="0">
                <a:latin typeface="+mn-ea"/>
                <a:ea typeface="+mn-ea"/>
                <a:cs typeface="+mn-cs"/>
              </a:rPr>
              <a:t>快速获取文献（跨库）</a:t>
            </a:r>
            <a:endParaRPr lang="zh-CN" altLang="en-US" dirty="0">
              <a:latin typeface="+mn-ea"/>
              <a:ea typeface="+mn-ea"/>
              <a:cs typeface="+mn-cs"/>
            </a:endParaRPr>
          </a:p>
        </p:txBody>
      </p:sp>
      <p:grpSp>
        <p:nvGrpSpPr>
          <p:cNvPr id="7" name="组合 6"/>
          <p:cNvGrpSpPr>
            <a:grpSpLocks/>
          </p:cNvGrpSpPr>
          <p:nvPr/>
        </p:nvGrpSpPr>
        <p:grpSpPr bwMode="auto">
          <a:xfrm>
            <a:off x="39688" y="1527175"/>
            <a:ext cx="8924925" cy="5287963"/>
            <a:chOff x="40272" y="1526973"/>
            <a:chExt cx="8924216" cy="5287980"/>
          </a:xfrm>
        </p:grpSpPr>
        <p:pic>
          <p:nvPicPr>
            <p:cNvPr id="17417" name="Picture 2"/>
            <p:cNvPicPr>
              <a:picLocks noChangeAspect="1" noChangeArrowheads="1"/>
            </p:cNvPicPr>
            <p:nvPr/>
          </p:nvPicPr>
          <p:blipFill>
            <a:blip r:embed="rId2"/>
            <a:srcRect/>
            <a:stretch>
              <a:fillRect/>
            </a:stretch>
          </p:blipFill>
          <p:spPr bwMode="auto">
            <a:xfrm>
              <a:off x="40272" y="1893686"/>
              <a:ext cx="8924216" cy="4921267"/>
            </a:xfrm>
            <a:prstGeom prst="rect">
              <a:avLst/>
            </a:prstGeom>
            <a:noFill/>
            <a:ln w="9525">
              <a:noFill/>
              <a:miter lim="800000"/>
              <a:headEnd/>
              <a:tailEnd/>
            </a:ln>
          </p:spPr>
        </p:pic>
        <p:sp>
          <p:nvSpPr>
            <p:cNvPr id="4" name="矩形 3"/>
            <p:cNvSpPr/>
            <p:nvPr/>
          </p:nvSpPr>
          <p:spPr>
            <a:xfrm>
              <a:off x="1691141" y="2636640"/>
              <a:ext cx="1225453" cy="18732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91141" y="2636640"/>
              <a:ext cx="6120914" cy="43180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t>.</a:t>
              </a:r>
              <a:endParaRPr lang="zh-CN" altLang="en-US" dirty="0"/>
            </a:p>
          </p:txBody>
        </p:sp>
        <p:sp>
          <p:nvSpPr>
            <p:cNvPr id="9" name="矩形标注 8"/>
            <p:cNvSpPr/>
            <p:nvPr/>
          </p:nvSpPr>
          <p:spPr>
            <a:xfrm>
              <a:off x="2916593" y="1526973"/>
              <a:ext cx="6047895" cy="733427"/>
            </a:xfrm>
            <a:prstGeom prst="wedgeRectCallout">
              <a:avLst>
                <a:gd name="adj1" fmla="val 21977"/>
                <a:gd name="adj2" fmla="val 95030"/>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400" b="1">
                  <a:solidFill>
                    <a:srgbClr val="FF0000"/>
                  </a:solidFill>
                  <a:ea typeface="黑体" pitchFamily="2" charset="-122"/>
                  <a:cs typeface="Times New Roman" pitchFamily="18" charset="0"/>
                </a:rPr>
                <a:t>快速检索可以将常用资源（期刊、博硕、会议、报纸等）汇聚一起，实现方便快捷找到所需文献的目的，单库检索只需点不同的标签页，如检索期刊，选择“期刊”，再输入检索词。</a:t>
              </a:r>
              <a:endParaRPr lang="zh-CN" altLang="en-US" sz="1400">
                <a:solidFill>
                  <a:srgbClr val="FF0000"/>
                </a:solidFill>
                <a:ea typeface="宋体" charset="-122"/>
                <a:cs typeface="Times New Roman" pitchFamily="18" charset="0"/>
              </a:endParaRPr>
            </a:p>
          </p:txBody>
        </p:sp>
      </p:grpSp>
      <p:grpSp>
        <p:nvGrpSpPr>
          <p:cNvPr id="13" name="组合 12"/>
          <p:cNvGrpSpPr>
            <a:grpSpLocks/>
          </p:cNvGrpSpPr>
          <p:nvPr/>
        </p:nvGrpSpPr>
        <p:grpSpPr bwMode="auto">
          <a:xfrm>
            <a:off x="165100" y="1700213"/>
            <a:ext cx="8631238" cy="5037137"/>
            <a:chOff x="164458" y="1700808"/>
            <a:chExt cx="8632301" cy="5036886"/>
          </a:xfrm>
        </p:grpSpPr>
        <p:pic>
          <p:nvPicPr>
            <p:cNvPr id="17413" name="Picture 3"/>
            <p:cNvPicPr>
              <a:picLocks noChangeAspect="1" noChangeArrowheads="1"/>
            </p:cNvPicPr>
            <p:nvPr/>
          </p:nvPicPr>
          <p:blipFill>
            <a:blip r:embed="rId3"/>
            <a:srcRect/>
            <a:stretch>
              <a:fillRect/>
            </a:stretch>
          </p:blipFill>
          <p:spPr bwMode="auto">
            <a:xfrm>
              <a:off x="208000" y="1700808"/>
              <a:ext cx="8588759" cy="5036886"/>
            </a:xfrm>
            <a:prstGeom prst="rect">
              <a:avLst/>
            </a:prstGeom>
            <a:noFill/>
            <a:ln w="9525">
              <a:noFill/>
              <a:miter lim="800000"/>
              <a:headEnd/>
              <a:tailEnd/>
            </a:ln>
          </p:spPr>
        </p:pic>
        <p:sp>
          <p:nvSpPr>
            <p:cNvPr id="10" name="矩形 9"/>
            <p:cNvSpPr/>
            <p:nvPr/>
          </p:nvSpPr>
          <p:spPr>
            <a:xfrm>
              <a:off x="1836302" y="2132586"/>
              <a:ext cx="5112380" cy="37621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164458" y="3932722"/>
              <a:ext cx="6739768" cy="28049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416" name="TextBox 11"/>
            <p:cNvSpPr txBox="1">
              <a:spLocks noChangeArrowheads="1"/>
            </p:cNvSpPr>
            <p:nvPr/>
          </p:nvSpPr>
          <p:spPr bwMode="auto">
            <a:xfrm>
              <a:off x="670203" y="2564904"/>
              <a:ext cx="6494085" cy="369332"/>
            </a:xfrm>
            <a:prstGeom prst="rect">
              <a:avLst/>
            </a:prstGeom>
            <a:noFill/>
            <a:ln w="9525">
              <a:noFill/>
              <a:miter lim="800000"/>
              <a:headEnd/>
              <a:tailEnd/>
            </a:ln>
          </p:spPr>
          <p:txBody>
            <a:bodyPr wrap="none">
              <a:spAutoFit/>
            </a:bodyPr>
            <a:lstStyle/>
            <a:p>
              <a:r>
                <a:rPr lang="zh-CN" altLang="en-US">
                  <a:solidFill>
                    <a:srgbClr val="FF0000"/>
                  </a:solidFill>
                  <a:ea typeface="微软雅黑"/>
                </a:rPr>
                <a:t>利用</a:t>
              </a:r>
              <a:r>
                <a:rPr lang="en-US" altLang="zh-CN">
                  <a:solidFill>
                    <a:srgbClr val="FF0000"/>
                  </a:solidFill>
                  <a:ea typeface="微软雅黑"/>
                </a:rPr>
                <a:t>”</a:t>
              </a:r>
              <a:r>
                <a:rPr lang="zh-CN" altLang="en-US">
                  <a:solidFill>
                    <a:srgbClr val="FF0000"/>
                  </a:solidFill>
                  <a:ea typeface="微软雅黑"/>
                </a:rPr>
                <a:t>快速检索“在全部文献中检索“山区高速公路“的文献</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2"/>
          <p:cNvSpPr>
            <a:spLocks noGrp="1"/>
          </p:cNvSpPr>
          <p:nvPr>
            <p:ph type="title"/>
          </p:nvPr>
        </p:nvSpPr>
        <p:spPr>
          <a:xfrm>
            <a:off x="457200" y="274638"/>
            <a:ext cx="8229600" cy="541337"/>
          </a:xfrm>
        </p:spPr>
        <p:txBody>
          <a:bodyPr/>
          <a:lstStyle/>
          <a:p>
            <a:r>
              <a:rPr lang="zh-CN" altLang="en-US" smtClean="0"/>
              <a:t>二、</a:t>
            </a:r>
            <a:r>
              <a:rPr lang="en-US" altLang="zh-CN" smtClean="0"/>
              <a:t> KNS6.5</a:t>
            </a:r>
            <a:r>
              <a:rPr lang="zh-CN" altLang="en-US" smtClean="0"/>
              <a:t>平台使用指南</a:t>
            </a:r>
            <a:r>
              <a:rPr lang="en-US" altLang="zh-CN" smtClean="0"/>
              <a:t>-</a:t>
            </a:r>
            <a:r>
              <a:rPr lang="zh-CN" altLang="en-US" smtClean="0"/>
              <a:t>检索</a:t>
            </a:r>
          </a:p>
        </p:txBody>
      </p:sp>
      <p:sp>
        <p:nvSpPr>
          <p:cNvPr id="8" name="TextBox 36"/>
          <p:cNvSpPr txBox="1">
            <a:spLocks noChangeArrowheads="1"/>
          </p:cNvSpPr>
          <p:nvPr/>
        </p:nvSpPr>
        <p:spPr bwMode="auto">
          <a:xfrm>
            <a:off x="250825" y="981075"/>
            <a:ext cx="2592388" cy="1092200"/>
          </a:xfrm>
          <a:prstGeom prst="rect">
            <a:avLst/>
          </a:prstGeom>
          <a:noFill/>
          <a:ln w="9525">
            <a:noFill/>
            <a:miter lim="800000"/>
            <a:headEnd/>
            <a:tailEnd/>
          </a:ln>
        </p:spPr>
        <p:txBody>
          <a:bodyPr>
            <a:spAutoFit/>
          </a:bodyPr>
          <a:lstStyle/>
          <a:p>
            <a:pPr marL="268288" indent="-268288" eaLnBrk="0" fontAlgn="auto" hangingPunct="0">
              <a:lnSpc>
                <a:spcPct val="150000"/>
              </a:lnSpc>
              <a:spcBef>
                <a:spcPts val="638"/>
              </a:spcBef>
              <a:spcAft>
                <a:spcPts val="0"/>
              </a:spcAft>
              <a:defRPr/>
            </a:pPr>
            <a:r>
              <a:rPr lang="zh-CN" altLang="en-US" sz="2200" kern="0" dirty="0">
                <a:solidFill>
                  <a:srgbClr val="FF0000"/>
                </a:solidFill>
                <a:latin typeface="+mj-ea"/>
                <a:ea typeface="+mj-ea"/>
                <a:cs typeface="+mn-cs"/>
              </a:rPr>
              <a:t>高级</a:t>
            </a:r>
            <a:r>
              <a:rPr lang="zh-CN" altLang="en-US" sz="2200" kern="0" dirty="0">
                <a:solidFill>
                  <a:srgbClr val="FF0000"/>
                </a:solidFill>
                <a:latin typeface="+mj-ea"/>
                <a:ea typeface="+mj-ea"/>
                <a:cs typeface="+mn-cs"/>
              </a:rPr>
              <a:t>检索</a:t>
            </a:r>
            <a:r>
              <a:rPr lang="zh-CN" altLang="en-US" kern="0" dirty="0">
                <a:latin typeface="+mn-ea"/>
                <a:ea typeface="+mn-ea"/>
                <a:cs typeface="+mn-cs"/>
              </a:rPr>
              <a:t>（跨库）</a:t>
            </a:r>
            <a:endParaRPr lang="zh-CN" altLang="en-US" dirty="0">
              <a:latin typeface="+mn-ea"/>
              <a:ea typeface="+mn-ea"/>
              <a:cs typeface="+mn-cs"/>
            </a:endParaRPr>
          </a:p>
          <a:p>
            <a:pPr marL="268288" indent="-268288" eaLnBrk="0" fontAlgn="auto" hangingPunct="0">
              <a:lnSpc>
                <a:spcPct val="150000"/>
              </a:lnSpc>
              <a:spcBef>
                <a:spcPts val="638"/>
              </a:spcBef>
              <a:spcAft>
                <a:spcPts val="0"/>
              </a:spcAft>
              <a:defRPr/>
            </a:pPr>
            <a:endParaRPr lang="zh-CN" altLang="en-US" dirty="0">
              <a:latin typeface="+mn-ea"/>
              <a:ea typeface="+mn-ea"/>
              <a:cs typeface="+mn-cs"/>
            </a:endParaRPr>
          </a:p>
        </p:txBody>
      </p:sp>
      <p:grpSp>
        <p:nvGrpSpPr>
          <p:cNvPr id="13" name="组合 12"/>
          <p:cNvGrpSpPr>
            <a:grpSpLocks/>
          </p:cNvGrpSpPr>
          <p:nvPr/>
        </p:nvGrpSpPr>
        <p:grpSpPr bwMode="auto">
          <a:xfrm>
            <a:off x="69850" y="1628775"/>
            <a:ext cx="8750300" cy="5229225"/>
            <a:chOff x="69701" y="1628800"/>
            <a:chExt cx="8750771" cy="5229200"/>
          </a:xfrm>
        </p:grpSpPr>
        <p:pic>
          <p:nvPicPr>
            <p:cNvPr id="18439" name="图片 3"/>
            <p:cNvPicPr>
              <a:picLocks noChangeAspect="1" noChangeArrowheads="1"/>
            </p:cNvPicPr>
            <p:nvPr/>
          </p:nvPicPr>
          <p:blipFill>
            <a:blip r:embed="rId2"/>
            <a:srcRect/>
            <a:stretch>
              <a:fillRect/>
            </a:stretch>
          </p:blipFill>
          <p:spPr bwMode="auto">
            <a:xfrm>
              <a:off x="69701" y="1628800"/>
              <a:ext cx="8750771" cy="1040318"/>
            </a:xfrm>
            <a:prstGeom prst="rect">
              <a:avLst/>
            </a:prstGeom>
            <a:noFill/>
            <a:ln w="9525">
              <a:noFill/>
              <a:miter lim="800000"/>
              <a:headEnd/>
              <a:tailEnd/>
            </a:ln>
          </p:spPr>
        </p:pic>
        <p:pic>
          <p:nvPicPr>
            <p:cNvPr id="18440" name="图片 4"/>
            <p:cNvPicPr>
              <a:picLocks noChangeAspect="1" noChangeArrowheads="1"/>
            </p:cNvPicPr>
            <p:nvPr/>
          </p:nvPicPr>
          <p:blipFill>
            <a:blip r:embed="rId3"/>
            <a:srcRect/>
            <a:stretch>
              <a:fillRect/>
            </a:stretch>
          </p:blipFill>
          <p:spPr bwMode="auto">
            <a:xfrm>
              <a:off x="117326" y="3316818"/>
              <a:ext cx="8703146" cy="3541182"/>
            </a:xfrm>
            <a:prstGeom prst="rect">
              <a:avLst/>
            </a:prstGeom>
            <a:noFill/>
            <a:ln w="9525">
              <a:noFill/>
              <a:miter lim="800000"/>
              <a:headEnd/>
              <a:tailEnd/>
            </a:ln>
          </p:spPr>
        </p:pic>
        <p:sp>
          <p:nvSpPr>
            <p:cNvPr id="6" name="矩形标注 5"/>
            <p:cNvSpPr/>
            <p:nvPr/>
          </p:nvSpPr>
          <p:spPr>
            <a:xfrm>
              <a:off x="1703327" y="2763858"/>
              <a:ext cx="6324940" cy="552447"/>
            </a:xfrm>
            <a:prstGeom prst="wedgeRectCallout">
              <a:avLst>
                <a:gd name="adj1" fmla="val -32760"/>
                <a:gd name="adj2" fmla="val 70618"/>
              </a:avLst>
            </a:prstGeom>
            <a:solidFill>
              <a:schemeClr val="accent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b="1" kern="100" dirty="0">
                  <a:solidFill>
                    <a:srgbClr val="FFFFFF"/>
                  </a:solidFill>
                  <a:ea typeface="黑体"/>
                  <a:cs typeface="Times New Roman"/>
                </a:rPr>
                <a:t>进入“高级检索”可以跨库检索，也可以单库检索，点此处箭头，在不同数据库之间切换。</a:t>
              </a:r>
              <a:endParaRPr lang="zh-CN" kern="100" dirty="0">
                <a:ea typeface="宋体"/>
                <a:cs typeface="Times New Roman"/>
              </a:endParaRPr>
            </a:p>
          </p:txBody>
        </p:sp>
        <p:sp>
          <p:nvSpPr>
            <p:cNvPr id="7" name="矩形 6"/>
            <p:cNvSpPr/>
            <p:nvPr/>
          </p:nvSpPr>
          <p:spPr>
            <a:xfrm>
              <a:off x="8334671" y="2151086"/>
              <a:ext cx="485801" cy="14287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a:p>
          </p:txBody>
        </p:sp>
        <p:sp>
          <p:nvSpPr>
            <p:cNvPr id="11" name="矩形 10"/>
            <p:cNvSpPr/>
            <p:nvPr/>
          </p:nvSpPr>
          <p:spPr>
            <a:xfrm>
              <a:off x="2843213" y="5119696"/>
              <a:ext cx="3745114" cy="14287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a:p>
          </p:txBody>
        </p:sp>
        <p:sp>
          <p:nvSpPr>
            <p:cNvPr id="12" name="矩形标注 11"/>
            <p:cNvSpPr/>
            <p:nvPr/>
          </p:nvSpPr>
          <p:spPr>
            <a:xfrm>
              <a:off x="2555860" y="5600706"/>
              <a:ext cx="4392849" cy="409573"/>
            </a:xfrm>
            <a:prstGeom prst="wedgeRectCallout">
              <a:avLst>
                <a:gd name="adj1" fmla="val -22256"/>
                <a:gd name="adj2" fmla="val -132873"/>
              </a:avLst>
            </a:prstGeom>
            <a:solidFill>
              <a:schemeClr val="accent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b="1" kern="100">
                  <a:solidFill>
                    <a:srgbClr val="FFFFFF"/>
                  </a:solidFill>
                  <a:ea typeface="黑体"/>
                  <a:cs typeface="Times New Roman"/>
                </a:rPr>
                <a:t>提供更多的检索控制项，精确检索范围</a:t>
              </a:r>
              <a:endParaRPr lang="zh-CN" kern="100">
                <a:ea typeface="宋体"/>
                <a:cs typeface="Times New Roman"/>
              </a:endParaRPr>
            </a:p>
          </p:txBody>
        </p:sp>
      </p:grpSp>
      <p:grpSp>
        <p:nvGrpSpPr>
          <p:cNvPr id="15" name="组合 14"/>
          <p:cNvGrpSpPr>
            <a:grpSpLocks/>
          </p:cNvGrpSpPr>
          <p:nvPr/>
        </p:nvGrpSpPr>
        <p:grpSpPr bwMode="auto">
          <a:xfrm>
            <a:off x="411163" y="1866900"/>
            <a:ext cx="8609012" cy="4991100"/>
            <a:chOff x="411534" y="1866177"/>
            <a:chExt cx="8608962" cy="4991823"/>
          </a:xfrm>
        </p:grpSpPr>
        <p:pic>
          <p:nvPicPr>
            <p:cNvPr id="18437" name="Picture 2"/>
            <p:cNvPicPr>
              <a:picLocks noChangeAspect="1" noChangeArrowheads="1"/>
            </p:cNvPicPr>
            <p:nvPr/>
          </p:nvPicPr>
          <p:blipFill>
            <a:blip r:embed="rId4"/>
            <a:srcRect/>
            <a:stretch>
              <a:fillRect/>
            </a:stretch>
          </p:blipFill>
          <p:spPr bwMode="auto">
            <a:xfrm>
              <a:off x="411534" y="1866177"/>
              <a:ext cx="8608962" cy="4991823"/>
            </a:xfrm>
            <a:prstGeom prst="rect">
              <a:avLst/>
            </a:prstGeom>
            <a:noFill/>
            <a:ln w="9525">
              <a:noFill/>
              <a:miter lim="800000"/>
              <a:headEnd/>
              <a:tailEnd/>
            </a:ln>
          </p:spPr>
        </p:pic>
        <p:sp>
          <p:nvSpPr>
            <p:cNvPr id="14" name="矩形 13"/>
            <p:cNvSpPr/>
            <p:nvPr/>
          </p:nvSpPr>
          <p:spPr>
            <a:xfrm>
              <a:off x="2483209" y="2420295"/>
              <a:ext cx="6337263" cy="237683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rgbClr val="FF0000"/>
                  </a:solidFill>
                </a:rPr>
                <a:t>查</a:t>
              </a:r>
              <a:r>
                <a:rPr lang="zh-CN" altLang="en-US" dirty="0">
                  <a:solidFill>
                    <a:srgbClr val="FF0000"/>
                  </a:solidFill>
                </a:rPr>
                <a:t>准文献：在高级检索中，可以准确检索</a:t>
              </a:r>
              <a:r>
                <a:rPr lang="en-US" altLang="zh-CN" dirty="0">
                  <a:solidFill>
                    <a:srgbClr val="FF0000"/>
                  </a:solidFill>
                </a:rPr>
                <a:t>2000</a:t>
              </a:r>
              <a:r>
                <a:rPr lang="zh-CN" altLang="en-US" dirty="0">
                  <a:solidFill>
                    <a:srgbClr val="FF0000"/>
                  </a:solidFill>
                </a:rPr>
                <a:t>年</a:t>
              </a:r>
              <a:r>
                <a:rPr lang="en-US" altLang="zh-CN" dirty="0">
                  <a:solidFill>
                    <a:srgbClr val="FF0000"/>
                  </a:solidFill>
                </a:rPr>
                <a:t>-2013</a:t>
              </a:r>
              <a:r>
                <a:rPr lang="zh-CN" altLang="en-US" dirty="0">
                  <a:solidFill>
                    <a:srgbClr val="FF0000"/>
                  </a:solidFill>
                </a:rPr>
                <a:t>年中来自</a:t>
              </a:r>
              <a:r>
                <a:rPr lang="en-US" altLang="zh-CN" dirty="0">
                  <a:solidFill>
                    <a:srgbClr val="FF0000"/>
                  </a:solidFill>
                </a:rPr>
                <a:t>《</a:t>
              </a:r>
              <a:r>
                <a:rPr lang="zh-CN" altLang="en-US" dirty="0">
                  <a:solidFill>
                    <a:srgbClr val="FF0000"/>
                  </a:solidFill>
                </a:rPr>
                <a:t>公路交通技术</a:t>
              </a:r>
              <a:r>
                <a:rPr lang="en-US" altLang="zh-CN" dirty="0">
                  <a:solidFill>
                    <a:srgbClr val="FF0000"/>
                  </a:solidFill>
                </a:rPr>
                <a:t>》</a:t>
              </a:r>
              <a:r>
                <a:rPr lang="zh-CN" altLang="en-US" dirty="0">
                  <a:solidFill>
                    <a:srgbClr val="FF0000"/>
                  </a:solidFill>
                </a:rPr>
                <a:t>中关于“山区”“高速”方面的文献。</a:t>
              </a:r>
              <a:endParaRPr lang="zh-CN" altLang="en-US" dirty="0">
                <a:solidFill>
                  <a:srgbClr val="FF00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标题 2"/>
          <p:cNvSpPr>
            <a:spLocks noGrp="1"/>
          </p:cNvSpPr>
          <p:nvPr>
            <p:ph type="title"/>
          </p:nvPr>
        </p:nvSpPr>
        <p:spPr>
          <a:xfrm>
            <a:off x="457200" y="274638"/>
            <a:ext cx="8229600" cy="541337"/>
          </a:xfrm>
        </p:spPr>
        <p:txBody>
          <a:bodyPr/>
          <a:lstStyle/>
          <a:p>
            <a:r>
              <a:rPr lang="zh-CN" altLang="en-US" smtClean="0"/>
              <a:t>二、</a:t>
            </a:r>
            <a:r>
              <a:rPr lang="en-US" altLang="zh-CN" smtClean="0"/>
              <a:t> KNS6.5</a:t>
            </a:r>
            <a:r>
              <a:rPr lang="zh-CN" altLang="en-US" smtClean="0"/>
              <a:t>平台使用指南</a:t>
            </a:r>
            <a:r>
              <a:rPr lang="en-US" altLang="zh-CN" smtClean="0"/>
              <a:t>-</a:t>
            </a:r>
            <a:r>
              <a:rPr lang="zh-CN" altLang="en-US" smtClean="0"/>
              <a:t>检索</a:t>
            </a:r>
          </a:p>
        </p:txBody>
      </p:sp>
      <p:sp>
        <p:nvSpPr>
          <p:cNvPr id="4" name="TextBox 36"/>
          <p:cNvSpPr txBox="1">
            <a:spLocks noChangeArrowheads="1"/>
          </p:cNvSpPr>
          <p:nvPr/>
        </p:nvSpPr>
        <p:spPr bwMode="auto">
          <a:xfrm>
            <a:off x="250825" y="1384300"/>
            <a:ext cx="2449513" cy="508000"/>
          </a:xfrm>
          <a:prstGeom prst="rect">
            <a:avLst/>
          </a:prstGeom>
          <a:noFill/>
          <a:ln w="9525">
            <a:noFill/>
            <a:miter lim="800000"/>
            <a:headEnd/>
            <a:tailEnd/>
          </a:ln>
        </p:spPr>
        <p:txBody>
          <a:bodyPr>
            <a:spAutoFit/>
          </a:bodyPr>
          <a:lstStyle/>
          <a:p>
            <a:pPr marL="268288" indent="-268288" eaLnBrk="0" fontAlgn="auto" hangingPunct="0">
              <a:lnSpc>
                <a:spcPct val="150000"/>
              </a:lnSpc>
              <a:spcBef>
                <a:spcPts val="638"/>
              </a:spcBef>
              <a:spcAft>
                <a:spcPts val="0"/>
              </a:spcAft>
              <a:defRPr/>
            </a:pPr>
            <a:r>
              <a:rPr lang="zh-CN" altLang="en-US" kern="0" dirty="0">
                <a:latin typeface="+mn-ea"/>
                <a:ea typeface="+mn-ea"/>
                <a:cs typeface="+mn-cs"/>
              </a:rPr>
              <a:t>专业检索</a:t>
            </a:r>
            <a:r>
              <a:rPr lang="zh-CN" altLang="en-US" kern="0" dirty="0">
                <a:latin typeface="+mn-ea"/>
                <a:ea typeface="+mn-ea"/>
                <a:cs typeface="+mn-cs"/>
              </a:rPr>
              <a:t>（跨库）</a:t>
            </a:r>
            <a:endParaRPr lang="zh-CN" altLang="en-US" dirty="0">
              <a:latin typeface="+mn-ea"/>
              <a:ea typeface="+mn-ea"/>
              <a:cs typeface="+mn-cs"/>
            </a:endParaRPr>
          </a:p>
        </p:txBody>
      </p:sp>
      <p:grpSp>
        <p:nvGrpSpPr>
          <p:cNvPr id="19459" name="组合 4"/>
          <p:cNvGrpSpPr>
            <a:grpSpLocks/>
          </p:cNvGrpSpPr>
          <p:nvPr/>
        </p:nvGrpSpPr>
        <p:grpSpPr bwMode="auto">
          <a:xfrm>
            <a:off x="34925" y="2144713"/>
            <a:ext cx="9148763" cy="4248150"/>
            <a:chOff x="34234" y="2145499"/>
            <a:chExt cx="9148936" cy="4248150"/>
          </a:xfrm>
        </p:grpSpPr>
        <p:pic>
          <p:nvPicPr>
            <p:cNvPr id="19460" name="Picture 2"/>
            <p:cNvPicPr>
              <a:picLocks noChangeAspect="1" noChangeArrowheads="1"/>
            </p:cNvPicPr>
            <p:nvPr/>
          </p:nvPicPr>
          <p:blipFill>
            <a:blip r:embed="rId2"/>
            <a:srcRect/>
            <a:stretch>
              <a:fillRect/>
            </a:stretch>
          </p:blipFill>
          <p:spPr bwMode="auto">
            <a:xfrm>
              <a:off x="34234" y="2145499"/>
              <a:ext cx="9148936" cy="4248150"/>
            </a:xfrm>
            <a:prstGeom prst="rect">
              <a:avLst/>
            </a:prstGeom>
            <a:noFill/>
            <a:ln w="9525">
              <a:noFill/>
              <a:miter lim="800000"/>
              <a:headEnd/>
              <a:tailEnd/>
            </a:ln>
          </p:spPr>
        </p:pic>
        <p:sp>
          <p:nvSpPr>
            <p:cNvPr id="6" name="矩形标注 5"/>
            <p:cNvSpPr/>
            <p:nvPr/>
          </p:nvSpPr>
          <p:spPr>
            <a:xfrm>
              <a:off x="3996709" y="4441024"/>
              <a:ext cx="4391108" cy="1076325"/>
            </a:xfrm>
            <a:prstGeom prst="wedgeRectCallout">
              <a:avLst>
                <a:gd name="adj1" fmla="val -18621"/>
                <a:gd name="adj2" fmla="val -73510"/>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dirty="0">
                  <a:solidFill>
                    <a:srgbClr val="FF0000"/>
                  </a:solidFill>
                  <a:latin typeface="+mj-ea"/>
                  <a:ea typeface="+mj-ea"/>
                </a:rPr>
                <a:t>检索到篇名包括“生态”并且关键词包括“生态文明”并且作者为“陈”姓和“王”姓的所有文章；</a:t>
              </a:r>
              <a:endParaRPr lang="zh-CN" kern="100" dirty="0">
                <a:solidFill>
                  <a:srgbClr val="FF0000"/>
                </a:solidFill>
                <a:latin typeface="+mj-ea"/>
                <a:ea typeface="+mj-ea"/>
                <a:cs typeface="Times New Roman"/>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标题 2"/>
          <p:cNvSpPr>
            <a:spLocks noGrp="1"/>
          </p:cNvSpPr>
          <p:nvPr>
            <p:ph type="title"/>
          </p:nvPr>
        </p:nvSpPr>
        <p:spPr>
          <a:xfrm>
            <a:off x="457200" y="274638"/>
            <a:ext cx="8229600" cy="541337"/>
          </a:xfrm>
        </p:spPr>
        <p:txBody>
          <a:bodyPr/>
          <a:lstStyle/>
          <a:p>
            <a:r>
              <a:rPr lang="zh-CN" altLang="en-US" smtClean="0"/>
              <a:t>二、</a:t>
            </a:r>
            <a:r>
              <a:rPr lang="en-US" altLang="zh-CN" smtClean="0"/>
              <a:t> KNS6.5</a:t>
            </a:r>
            <a:r>
              <a:rPr lang="zh-CN" altLang="en-US" smtClean="0"/>
              <a:t>平台使用指南</a:t>
            </a:r>
            <a:r>
              <a:rPr lang="en-US" altLang="zh-CN" smtClean="0"/>
              <a:t>-</a:t>
            </a:r>
            <a:r>
              <a:rPr lang="zh-CN" altLang="en-US" smtClean="0"/>
              <a:t>检索</a:t>
            </a:r>
            <a:endParaRPr lang="zh-CN" altLang="en-US" b="0" smtClean="0"/>
          </a:p>
        </p:txBody>
      </p:sp>
      <p:pic>
        <p:nvPicPr>
          <p:cNvPr id="20482" name="Picture 2"/>
          <p:cNvPicPr>
            <a:picLocks noChangeAspect="1" noChangeArrowheads="1"/>
          </p:cNvPicPr>
          <p:nvPr/>
        </p:nvPicPr>
        <p:blipFill>
          <a:blip r:embed="rId2"/>
          <a:srcRect/>
          <a:stretch>
            <a:fillRect/>
          </a:stretch>
        </p:blipFill>
        <p:spPr bwMode="auto">
          <a:xfrm>
            <a:off x="0" y="1962150"/>
            <a:ext cx="8831263" cy="4895850"/>
          </a:xfrm>
          <a:prstGeom prst="rect">
            <a:avLst/>
          </a:prstGeom>
          <a:noFill/>
          <a:ln w="9525">
            <a:noFill/>
            <a:miter lim="800000"/>
            <a:headEnd/>
            <a:tailEnd/>
          </a:ln>
        </p:spPr>
      </p:pic>
      <p:sp>
        <p:nvSpPr>
          <p:cNvPr id="5" name="TextBox 36"/>
          <p:cNvSpPr txBox="1">
            <a:spLocks noChangeArrowheads="1"/>
          </p:cNvSpPr>
          <p:nvPr/>
        </p:nvSpPr>
        <p:spPr bwMode="auto">
          <a:xfrm>
            <a:off x="342900" y="1216025"/>
            <a:ext cx="2016125" cy="1016000"/>
          </a:xfrm>
          <a:prstGeom prst="rect">
            <a:avLst/>
          </a:prstGeom>
          <a:noFill/>
          <a:ln w="9525">
            <a:noFill/>
            <a:miter lim="800000"/>
            <a:headEnd/>
            <a:tailEnd/>
          </a:ln>
        </p:spPr>
        <p:txBody>
          <a:bodyPr>
            <a:spAutoFit/>
          </a:bodyPr>
          <a:lstStyle/>
          <a:p>
            <a:pPr marL="268288" indent="-268288" eaLnBrk="0" fontAlgn="auto" hangingPunct="0">
              <a:lnSpc>
                <a:spcPct val="150000"/>
              </a:lnSpc>
              <a:spcBef>
                <a:spcPts val="638"/>
              </a:spcBef>
              <a:spcAft>
                <a:spcPts val="0"/>
              </a:spcAft>
              <a:defRPr/>
            </a:pPr>
            <a:r>
              <a:rPr lang="zh-CN" altLang="en-US" sz="2200" b="1" kern="0" dirty="0">
                <a:solidFill>
                  <a:srgbClr val="FF0000"/>
                </a:solidFill>
                <a:latin typeface="+mn-ea"/>
                <a:ea typeface="+mn-ea"/>
                <a:cs typeface="+mn-cs"/>
              </a:rPr>
              <a:t>句子</a:t>
            </a:r>
            <a:r>
              <a:rPr lang="zh-CN" altLang="en-US" sz="2200" b="1" kern="0" dirty="0">
                <a:solidFill>
                  <a:srgbClr val="FF0000"/>
                </a:solidFill>
                <a:latin typeface="+mn-ea"/>
                <a:ea typeface="+mn-ea"/>
                <a:cs typeface="+mn-cs"/>
              </a:rPr>
              <a:t>检索</a:t>
            </a:r>
            <a:r>
              <a:rPr lang="zh-CN" altLang="en-US" kern="0" dirty="0">
                <a:latin typeface="+mn-ea"/>
                <a:ea typeface="+mn-ea"/>
                <a:cs typeface="+mn-cs"/>
              </a:rPr>
              <a:t>（跨库）</a:t>
            </a:r>
            <a:endParaRPr lang="zh-CN" altLang="en-US" dirty="0">
              <a:latin typeface="+mn-ea"/>
              <a:ea typeface="+mn-ea"/>
              <a:cs typeface="+mn-cs"/>
            </a:endParaRPr>
          </a:p>
        </p:txBody>
      </p:sp>
      <p:sp>
        <p:nvSpPr>
          <p:cNvPr id="6" name="矩形标注 5"/>
          <p:cNvSpPr/>
          <p:nvPr/>
        </p:nvSpPr>
        <p:spPr>
          <a:xfrm>
            <a:off x="2339975" y="3365500"/>
            <a:ext cx="4392613" cy="927100"/>
          </a:xfrm>
          <a:prstGeom prst="wedgeRectCallout">
            <a:avLst>
              <a:gd name="adj1" fmla="val -18621"/>
              <a:gd name="adj2" fmla="val -73510"/>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kern="100" dirty="0">
                <a:solidFill>
                  <a:srgbClr val="FF0000"/>
                </a:solidFill>
                <a:latin typeface="+mj-ea"/>
                <a:ea typeface="+mj-ea"/>
                <a:cs typeface="Times New Roman"/>
              </a:rPr>
              <a:t>通过“句子检索”在同一句话中包含“知识挖掘”和“知识发现”的文章</a:t>
            </a:r>
            <a:endParaRPr lang="zh-CN" kern="100" dirty="0">
              <a:solidFill>
                <a:srgbClr val="FF0000"/>
              </a:solidFill>
              <a:latin typeface="+mj-ea"/>
              <a:ea typeface="+mj-ea"/>
              <a:cs typeface="Times New Roman"/>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标题 2"/>
          <p:cNvSpPr>
            <a:spLocks noGrp="1"/>
          </p:cNvSpPr>
          <p:nvPr>
            <p:ph type="title"/>
          </p:nvPr>
        </p:nvSpPr>
        <p:spPr>
          <a:xfrm>
            <a:off x="457200" y="274638"/>
            <a:ext cx="8229600" cy="541337"/>
          </a:xfrm>
        </p:spPr>
        <p:txBody>
          <a:bodyPr/>
          <a:lstStyle/>
          <a:p>
            <a:r>
              <a:rPr lang="zh-CN" altLang="en-US" smtClean="0"/>
              <a:t>二、</a:t>
            </a:r>
            <a:r>
              <a:rPr lang="en-US" altLang="zh-CN" smtClean="0"/>
              <a:t>KDN</a:t>
            </a:r>
            <a:r>
              <a:rPr lang="zh-CN" altLang="en-US" smtClean="0"/>
              <a:t>使用指南</a:t>
            </a:r>
            <a:r>
              <a:rPr lang="en-US" altLang="zh-CN" smtClean="0"/>
              <a:t>-</a:t>
            </a:r>
            <a:r>
              <a:rPr lang="zh-CN" altLang="en-US" smtClean="0"/>
              <a:t>检索</a:t>
            </a:r>
            <a:endParaRPr lang="zh-CN" altLang="en-US" b="0" smtClean="0"/>
          </a:p>
        </p:txBody>
      </p:sp>
      <p:sp>
        <p:nvSpPr>
          <p:cNvPr id="4" name="矩形 3"/>
          <p:cNvSpPr/>
          <p:nvPr/>
        </p:nvSpPr>
        <p:spPr>
          <a:xfrm>
            <a:off x="539750" y="1196975"/>
            <a:ext cx="2300288" cy="430213"/>
          </a:xfrm>
          <a:prstGeom prst="rect">
            <a:avLst/>
          </a:prstGeom>
        </p:spPr>
        <p:txBody>
          <a:bodyPr wrap="none">
            <a:spAutoFit/>
          </a:bodyPr>
          <a:lstStyle/>
          <a:p>
            <a:pPr fontAlgn="auto">
              <a:spcBef>
                <a:spcPts val="0"/>
              </a:spcBef>
              <a:spcAft>
                <a:spcPts val="0"/>
              </a:spcAft>
              <a:defRPr/>
            </a:pPr>
            <a:r>
              <a:rPr lang="en-US" altLang="zh-CN" sz="2200" b="1" dirty="0">
                <a:solidFill>
                  <a:srgbClr val="FF0000"/>
                </a:solidFill>
                <a:latin typeface="+mj-ea"/>
                <a:ea typeface="+mj-ea"/>
                <a:cs typeface="+mn-cs"/>
              </a:rPr>
              <a:t>2.2.2</a:t>
            </a:r>
            <a:r>
              <a:rPr lang="zh-CN" altLang="zh-CN" sz="2200" b="1" dirty="0">
                <a:solidFill>
                  <a:srgbClr val="FF0000"/>
                </a:solidFill>
                <a:latin typeface="+mj-ea"/>
                <a:ea typeface="+mj-ea"/>
                <a:cs typeface="+mn-cs"/>
              </a:rPr>
              <a:t>出版物</a:t>
            </a:r>
            <a:r>
              <a:rPr lang="zh-CN" altLang="zh-CN" sz="2200" b="1" dirty="0">
                <a:solidFill>
                  <a:srgbClr val="FF0000"/>
                </a:solidFill>
                <a:latin typeface="+mj-ea"/>
                <a:ea typeface="+mj-ea"/>
                <a:cs typeface="+mn-cs"/>
              </a:rPr>
              <a:t>检索</a:t>
            </a:r>
            <a:endParaRPr lang="zh-CN" altLang="en-US" sz="2200" b="1" dirty="0">
              <a:solidFill>
                <a:srgbClr val="FF0000"/>
              </a:solidFill>
              <a:latin typeface="+mj-ea"/>
              <a:ea typeface="+mj-ea"/>
              <a:cs typeface="+mn-cs"/>
            </a:endParaRPr>
          </a:p>
        </p:txBody>
      </p:sp>
      <p:pic>
        <p:nvPicPr>
          <p:cNvPr id="21507" name="图片 4"/>
          <p:cNvPicPr>
            <a:picLocks noChangeAspect="1" noChangeArrowheads="1"/>
          </p:cNvPicPr>
          <p:nvPr/>
        </p:nvPicPr>
        <p:blipFill>
          <a:blip r:embed="rId2"/>
          <a:srcRect/>
          <a:stretch>
            <a:fillRect/>
          </a:stretch>
        </p:blipFill>
        <p:spPr bwMode="auto">
          <a:xfrm>
            <a:off x="179388" y="1820863"/>
            <a:ext cx="8713787" cy="827087"/>
          </a:xfrm>
          <a:prstGeom prst="rect">
            <a:avLst/>
          </a:prstGeom>
          <a:noFill/>
          <a:ln w="9525">
            <a:noFill/>
            <a:miter lim="800000"/>
            <a:headEnd/>
            <a:tailEnd/>
          </a:ln>
        </p:spPr>
      </p:pic>
      <p:sp>
        <p:nvSpPr>
          <p:cNvPr id="6" name="矩形 5"/>
          <p:cNvSpPr/>
          <p:nvPr/>
        </p:nvSpPr>
        <p:spPr>
          <a:xfrm>
            <a:off x="8264525" y="1941513"/>
            <a:ext cx="628650" cy="2190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a:p>
        </p:txBody>
      </p:sp>
      <p:sp>
        <p:nvSpPr>
          <p:cNvPr id="7" name="矩形标注 6"/>
          <p:cNvSpPr/>
          <p:nvPr/>
        </p:nvSpPr>
        <p:spPr>
          <a:xfrm>
            <a:off x="5364163" y="2432050"/>
            <a:ext cx="3773487" cy="852488"/>
          </a:xfrm>
          <a:prstGeom prst="wedgeRectCallout">
            <a:avLst>
              <a:gd name="adj1" fmla="val 34169"/>
              <a:gd name="adj2" fmla="val -89113"/>
            </a:avLst>
          </a:prstGeom>
          <a:solidFill>
            <a:schemeClr val="accent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sz="1600" b="1" kern="100" dirty="0">
                <a:solidFill>
                  <a:srgbClr val="FFFFFF"/>
                </a:solidFill>
                <a:ea typeface="黑体"/>
                <a:cs typeface="Times New Roman"/>
              </a:rPr>
              <a:t>进入特色导航，帮助读者快速定位到期刊、会议论文集、年鉴工具书、报纸及学位论文授予单位、方便查找文献来源。</a:t>
            </a:r>
            <a:endParaRPr lang="zh-CN" sz="1600" kern="100" dirty="0">
              <a:ea typeface="宋体"/>
              <a:cs typeface="Times New Roman"/>
            </a:endParaRPr>
          </a:p>
        </p:txBody>
      </p:sp>
      <p:pic>
        <p:nvPicPr>
          <p:cNvPr id="8" name="图片 7"/>
          <p:cNvPicPr>
            <a:picLocks noChangeAspect="1" noChangeArrowheads="1"/>
          </p:cNvPicPr>
          <p:nvPr/>
        </p:nvPicPr>
        <p:blipFill>
          <a:blip r:embed="rId3"/>
          <a:srcRect/>
          <a:stretch>
            <a:fillRect/>
          </a:stretch>
        </p:blipFill>
        <p:spPr bwMode="auto">
          <a:xfrm>
            <a:off x="179388" y="2647950"/>
            <a:ext cx="5191125" cy="7123113"/>
          </a:xfrm>
          <a:prstGeom prst="rect">
            <a:avLst/>
          </a:prstGeom>
          <a:noFill/>
          <a:ln w="9525">
            <a:noFill/>
            <a:miter lim="800000"/>
            <a:headEnd/>
            <a:tailEnd/>
          </a:ln>
        </p:spPr>
      </p:pic>
      <p:grpSp>
        <p:nvGrpSpPr>
          <p:cNvPr id="10" name="组合 9"/>
          <p:cNvGrpSpPr>
            <a:grpSpLocks/>
          </p:cNvGrpSpPr>
          <p:nvPr/>
        </p:nvGrpSpPr>
        <p:grpSpPr bwMode="auto">
          <a:xfrm>
            <a:off x="46038" y="2160588"/>
            <a:ext cx="9034462" cy="4583112"/>
            <a:chOff x="45854" y="2161322"/>
            <a:chExt cx="9034243" cy="4583097"/>
          </a:xfrm>
        </p:grpSpPr>
        <p:pic>
          <p:nvPicPr>
            <p:cNvPr id="21515" name="Picture 2"/>
            <p:cNvPicPr>
              <a:picLocks noChangeAspect="1" noChangeArrowheads="1"/>
            </p:cNvPicPr>
            <p:nvPr/>
          </p:nvPicPr>
          <p:blipFill>
            <a:blip r:embed="rId4"/>
            <a:srcRect/>
            <a:stretch>
              <a:fillRect/>
            </a:stretch>
          </p:blipFill>
          <p:spPr bwMode="auto">
            <a:xfrm>
              <a:off x="45854" y="2161322"/>
              <a:ext cx="9034243" cy="4583097"/>
            </a:xfrm>
            <a:prstGeom prst="rect">
              <a:avLst/>
            </a:prstGeom>
            <a:noFill/>
            <a:ln w="9525">
              <a:noFill/>
              <a:miter lim="800000"/>
              <a:headEnd/>
              <a:tailEnd/>
            </a:ln>
          </p:spPr>
        </p:pic>
        <p:sp>
          <p:nvSpPr>
            <p:cNvPr id="9" name="矩形 8"/>
            <p:cNvSpPr/>
            <p:nvPr/>
          </p:nvSpPr>
          <p:spPr>
            <a:xfrm>
              <a:off x="1834923" y="2858232"/>
              <a:ext cx="5545004" cy="4270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rgbClr val="FF0000"/>
                  </a:solidFill>
                </a:rPr>
                <a:t>在出版物检索中检索</a:t>
              </a:r>
              <a:r>
                <a:rPr lang="en-US" altLang="zh-CN" dirty="0">
                  <a:solidFill>
                    <a:srgbClr val="FF0000"/>
                  </a:solidFill>
                </a:rPr>
                <a:t>《</a:t>
              </a:r>
              <a:r>
                <a:rPr lang="zh-CN" altLang="en-US" dirty="0">
                  <a:solidFill>
                    <a:srgbClr val="FF0000"/>
                  </a:solidFill>
                </a:rPr>
                <a:t>公路交通技术</a:t>
              </a:r>
              <a:r>
                <a:rPr lang="en-US" altLang="zh-CN" dirty="0">
                  <a:solidFill>
                    <a:srgbClr val="FF0000"/>
                  </a:solidFill>
                </a:rPr>
                <a:t>》</a:t>
              </a:r>
              <a:endParaRPr lang="zh-CN" altLang="en-US" dirty="0">
                <a:solidFill>
                  <a:srgbClr val="FF0000"/>
                </a:solidFill>
              </a:endParaRPr>
            </a:p>
          </p:txBody>
        </p:sp>
      </p:grpSp>
      <p:grpSp>
        <p:nvGrpSpPr>
          <p:cNvPr id="12" name="组合 11"/>
          <p:cNvGrpSpPr>
            <a:grpSpLocks/>
          </p:cNvGrpSpPr>
          <p:nvPr/>
        </p:nvGrpSpPr>
        <p:grpSpPr bwMode="auto">
          <a:xfrm>
            <a:off x="-46038" y="1782763"/>
            <a:ext cx="9218613" cy="5340350"/>
            <a:chOff x="-45992" y="1783070"/>
            <a:chExt cx="9217933" cy="5339600"/>
          </a:xfrm>
        </p:grpSpPr>
        <p:pic>
          <p:nvPicPr>
            <p:cNvPr id="21513" name="Picture 3"/>
            <p:cNvPicPr>
              <a:picLocks noChangeAspect="1" noChangeArrowheads="1"/>
            </p:cNvPicPr>
            <p:nvPr/>
          </p:nvPicPr>
          <p:blipFill>
            <a:blip r:embed="rId5"/>
            <a:srcRect/>
            <a:stretch>
              <a:fillRect/>
            </a:stretch>
          </p:blipFill>
          <p:spPr bwMode="auto">
            <a:xfrm>
              <a:off x="-45992" y="1783070"/>
              <a:ext cx="9217933" cy="5339600"/>
            </a:xfrm>
            <a:prstGeom prst="rect">
              <a:avLst/>
            </a:prstGeom>
            <a:noFill/>
            <a:ln w="9525">
              <a:noFill/>
              <a:miter lim="800000"/>
              <a:headEnd/>
              <a:tailEnd/>
            </a:ln>
          </p:spPr>
        </p:pic>
        <p:sp>
          <p:nvSpPr>
            <p:cNvPr id="21514" name="TextBox 10"/>
            <p:cNvSpPr txBox="1">
              <a:spLocks noChangeArrowheads="1"/>
            </p:cNvSpPr>
            <p:nvPr/>
          </p:nvSpPr>
          <p:spPr bwMode="auto">
            <a:xfrm>
              <a:off x="3131840" y="2432590"/>
              <a:ext cx="5724644" cy="369332"/>
            </a:xfrm>
            <a:prstGeom prst="rect">
              <a:avLst/>
            </a:prstGeom>
            <a:noFill/>
            <a:ln w="9525">
              <a:noFill/>
              <a:miter lim="800000"/>
              <a:headEnd/>
              <a:tailEnd/>
            </a:ln>
          </p:spPr>
          <p:txBody>
            <a:bodyPr wrap="none">
              <a:spAutoFit/>
            </a:bodyPr>
            <a:lstStyle/>
            <a:p>
              <a:r>
                <a:rPr lang="zh-CN" altLang="en-US">
                  <a:solidFill>
                    <a:srgbClr val="FF0000"/>
                  </a:solidFill>
                  <a:ea typeface="微软雅黑"/>
                </a:rPr>
                <a:t>原貌显示刊物的全部文献，也可以在刊内进行文献检索</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0.01545 -0.2074 L 0.01545 -0.45734 " pathEditMode="relative" rAng="0" ptsTypes="AA">
                                      <p:cBhvr>
                                        <p:cTn id="6" dur="2000" fill="hold"/>
                                        <p:tgtEl>
                                          <p:spTgt spid="8"/>
                                        </p:tgtEl>
                                        <p:attrNameLst>
                                          <p:attrName>ppt_x</p:attrName>
                                          <p:attrName>ppt_y</p:attrName>
                                        </p:attrNameLst>
                                      </p:cBhvr>
                                      <p:rCtr x="0" y="-12509"/>
                                    </p:animMotion>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7">
      <a:majorFont>
        <a:latin typeface="Impact"/>
        <a:ea typeface="黑体"/>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1707</TotalTime>
  <Words>2272</Words>
  <Application>Microsoft Office PowerPoint</Application>
  <PresentationFormat>全屏显示(4:3)</PresentationFormat>
  <Paragraphs>120</Paragraphs>
  <Slides>21</Slides>
  <Notes>0</Notes>
  <HiddenSlides>0</HiddenSlides>
  <MMClips>0</MMClips>
  <ScaleCrop>false</ScaleCrop>
  <HeadingPairs>
    <vt:vector size="6" baseType="variant">
      <vt:variant>
        <vt:lpstr>已用的字体</vt:lpstr>
      </vt:variant>
      <vt:variant>
        <vt:i4>7</vt:i4>
      </vt:variant>
      <vt:variant>
        <vt:lpstr>演示文稿设计模板</vt:lpstr>
      </vt:variant>
      <vt:variant>
        <vt:i4>3</vt:i4>
      </vt:variant>
      <vt:variant>
        <vt:lpstr>幻灯片标题</vt:lpstr>
      </vt:variant>
      <vt:variant>
        <vt:i4>21</vt:i4>
      </vt:variant>
    </vt:vector>
  </HeadingPairs>
  <TitlesOfParts>
    <vt:vector size="31" baseType="lpstr">
      <vt:lpstr>Arial</vt:lpstr>
      <vt:lpstr>微软雅黑</vt:lpstr>
      <vt:lpstr>Impact</vt:lpstr>
      <vt:lpstr>黑体</vt:lpstr>
      <vt:lpstr>Calibri</vt:lpstr>
      <vt:lpstr>宋体</vt:lpstr>
      <vt:lpstr>Times New Roman</vt:lpstr>
      <vt:lpstr>Office 主题​​</vt:lpstr>
      <vt:lpstr>Office 主题​​</vt:lpstr>
      <vt:lpstr>Office 主题​​</vt:lpstr>
      <vt:lpstr>CNKI总库平台(KNS6.5)使用指南</vt:lpstr>
      <vt:lpstr>一、KNS6.5平台使用指南-登录</vt:lpstr>
      <vt:lpstr>一、KNS6.5平台使用指南-登录</vt:lpstr>
      <vt:lpstr>二、 KNS6.5平台使用指南-检索</vt:lpstr>
      <vt:lpstr>二、 KNS6.5平台使用指南-检索</vt:lpstr>
      <vt:lpstr>二、 KNS6.5平台使用指南-检索</vt:lpstr>
      <vt:lpstr>二、 KNS6.5平台使用指南-检索</vt:lpstr>
      <vt:lpstr>二、 KNS6.5平台使用指南-检索</vt:lpstr>
      <vt:lpstr>二、KDN使用指南-检索</vt:lpstr>
      <vt:lpstr>二、KDN使用指南-检索</vt:lpstr>
      <vt:lpstr>二、 KNS6.5平台使用指南-检索</vt:lpstr>
      <vt:lpstr>二、KDN使用指南-检索</vt:lpstr>
      <vt:lpstr>二、KDN使用指南-检索</vt:lpstr>
      <vt:lpstr>二、 KNS6.5平台使用指南-检索</vt:lpstr>
      <vt:lpstr>二、KDN使用指南-检索</vt:lpstr>
      <vt:lpstr>三、KDN使用指南-下载</vt:lpstr>
      <vt:lpstr>三、 KNS6.5平台使用指南-下载</vt:lpstr>
      <vt:lpstr>三、 KNS6.5平台使用指南-下载</vt:lpstr>
      <vt:lpstr>四、 KNS6.5平台使用指南-深入阅读</vt:lpstr>
      <vt:lpstr>四、 KNS6.5平台使用指南-深入阅读</vt:lpstr>
      <vt:lpstr>谢谢大家</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模板</dc:title>
  <dc:creator>王琳</dc:creator>
  <cp:lastModifiedBy>User</cp:lastModifiedBy>
  <cp:revision>105</cp:revision>
  <dcterms:created xsi:type="dcterms:W3CDTF">2012-10-24T15:54:32Z</dcterms:created>
  <dcterms:modified xsi:type="dcterms:W3CDTF">2014-02-27T00:17:19Z</dcterms:modified>
</cp:coreProperties>
</file>